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3" d="100"/>
          <a:sy n="73" d="100"/>
        </p:scale>
        <p:origin x="5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51525-472E-4A4C-9F9C-46DF34AE1ECA}" type="datetimeFigureOut">
              <a:rPr lang="en-US" smtClean="0"/>
              <a:t>10/2/2019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3A5DE-EC96-4D72-84F4-3D70BC00E6BC}" type="slidenum">
              <a:rPr lang="en-US" smtClean="0"/>
              <a:t>‹#›</a:t>
            </a:fld>
            <a:endParaRPr lang="en-US"/>
          </a:p>
        </p:txBody>
      </p:sp>
    </p:spTree>
    <p:extLst>
      <p:ext uri="{BB962C8B-B14F-4D97-AF65-F5344CB8AC3E}">
        <p14:creationId xmlns:p14="http://schemas.microsoft.com/office/powerpoint/2010/main" val="2192784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[Display this slide as you greet</a:t>
            </a:r>
            <a:r>
              <a:rPr lang="en-US" baseline="0" dirty="0" smtClean="0"/>
              <a:t> participants and </a:t>
            </a:r>
            <a:r>
              <a:rPr lang="en-US" baseline="0" smtClean="0"/>
              <a:t>distribute handouts.]</a:t>
            </a:r>
            <a:endParaRPr lang="en-US" dirty="0"/>
          </a:p>
        </p:txBody>
      </p:sp>
      <p:sp>
        <p:nvSpPr>
          <p:cNvPr id="4" name="Slide Number Placeholder 3"/>
          <p:cNvSpPr>
            <a:spLocks noGrp="1"/>
          </p:cNvSpPr>
          <p:nvPr>
            <p:ph type="sldNum" sz="quarter" idx="10"/>
          </p:nvPr>
        </p:nvSpPr>
        <p:spPr/>
        <p:txBody>
          <a:bodyPr/>
          <a:lstStyle/>
          <a:p>
            <a:fld id="{1B2FDE5F-761A-834B-B6C6-6695C045B70C}" type="slidenum">
              <a:rPr lang="en-US" smtClean="0"/>
              <a:t>1</a:t>
            </a:fld>
            <a:endParaRPr lang="en-US"/>
          </a:p>
        </p:txBody>
      </p:sp>
    </p:spTree>
    <p:extLst>
      <p:ext uri="{BB962C8B-B14F-4D97-AF65-F5344CB8AC3E}">
        <p14:creationId xmlns:p14="http://schemas.microsoft.com/office/powerpoint/2010/main" val="577105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The box in the top right of the </a:t>
            </a:r>
            <a:r>
              <a:rPr lang="en-US" i="1" dirty="0" err="1" smtClean="0"/>
              <a:t>Frayer</a:t>
            </a:r>
            <a:r>
              <a:rPr lang="en-US" i="1" dirty="0" smtClean="0"/>
              <a:t> Model is for writing some characteristics of</a:t>
            </a:r>
            <a:r>
              <a:rPr lang="en-US" i="1" baseline="0" dirty="0" smtClean="0"/>
              <a:t> the vocabulary word. Can someone tell us what a “characteristic” is?</a:t>
            </a:r>
          </a:p>
          <a:p>
            <a:endParaRPr lang="en-US" i="1" baseline="0" dirty="0" smtClean="0"/>
          </a:p>
          <a:p>
            <a:r>
              <a:rPr lang="en-US" i="0" baseline="0" dirty="0" smtClean="0"/>
              <a:t>[Allow volunteers to explain what a “characteristic” is. Acknowledge responses and provide feedback as necessary.]</a:t>
            </a:r>
          </a:p>
          <a:p>
            <a:endParaRPr lang="en-US" i="1" baseline="0" dirty="0" smtClean="0"/>
          </a:p>
          <a:p>
            <a:r>
              <a:rPr lang="en-US" i="1" baseline="0" dirty="0" smtClean="0"/>
              <a:t>”Characteristics” are the ways we might describe the word so that we know a little bit more about how it looks, sounds, works, or is used. In order to name some characteristics, we have to have learned more about the word than just the definition. We have to have read about it, worked with it, or watched or heard the teacher explain it.  </a:t>
            </a:r>
            <a:endParaRPr lang="en-US" i="1" dirty="0"/>
          </a:p>
        </p:txBody>
      </p:sp>
      <p:sp>
        <p:nvSpPr>
          <p:cNvPr id="4" name="Slide Number Placeholder 3"/>
          <p:cNvSpPr>
            <a:spLocks noGrp="1"/>
          </p:cNvSpPr>
          <p:nvPr>
            <p:ph type="sldNum" sz="quarter" idx="10"/>
          </p:nvPr>
        </p:nvSpPr>
        <p:spPr/>
        <p:txBody>
          <a:bodyPr/>
          <a:lstStyle/>
          <a:p>
            <a:fld id="{1B2FDE5F-761A-834B-B6C6-6695C045B70C}" type="slidenum">
              <a:rPr lang="en-US" smtClean="0"/>
              <a:t>10</a:t>
            </a:fld>
            <a:endParaRPr lang="en-US"/>
          </a:p>
        </p:txBody>
      </p:sp>
    </p:spTree>
    <p:extLst>
      <p:ext uri="{BB962C8B-B14F-4D97-AF65-F5344CB8AC3E}">
        <p14:creationId xmlns:p14="http://schemas.microsoft.com/office/powerpoint/2010/main" val="2134674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The</a:t>
            </a:r>
            <a:r>
              <a:rPr lang="en-US" i="1" baseline="0" dirty="0" smtClean="0"/>
              <a:t> bottom left box of the </a:t>
            </a:r>
            <a:r>
              <a:rPr lang="en-US" i="1" baseline="0" dirty="0" err="1" smtClean="0"/>
              <a:t>Frayer</a:t>
            </a:r>
            <a:r>
              <a:rPr lang="en-US" i="1" baseline="0" dirty="0" smtClean="0"/>
              <a:t> Model is where we put examples of the vocabulary word. How would you explain what an example is?</a:t>
            </a:r>
          </a:p>
          <a:p>
            <a:endParaRPr lang="en-US" i="1" baseline="0" dirty="0" smtClean="0"/>
          </a:p>
          <a:p>
            <a:r>
              <a:rPr lang="en-US" i="0" baseline="0" dirty="0" smtClean="0"/>
              <a:t>[Allow volunteers to explain what an “example” is. Acknowledge responses and provide feedback as necessary.]</a:t>
            </a:r>
          </a:p>
          <a:p>
            <a:endParaRPr lang="en-US" i="1" baseline="0" dirty="0" smtClean="0"/>
          </a:p>
          <a:p>
            <a:r>
              <a:rPr lang="en-US" i="1" baseline="0" dirty="0" smtClean="0"/>
              <a:t>Examples on a </a:t>
            </a:r>
            <a:r>
              <a:rPr lang="en-US" i="1" baseline="0" dirty="0" err="1" smtClean="0"/>
              <a:t>Frayer</a:t>
            </a:r>
            <a:r>
              <a:rPr lang="en-US" i="1" baseline="0" dirty="0" smtClean="0"/>
              <a:t> Model could be words or pictures that show us all of the characteristics or ways of describing the word. The teachers will ask your children to give at least three examples of the word.</a:t>
            </a:r>
            <a:endParaRPr lang="en-US" i="1" dirty="0"/>
          </a:p>
        </p:txBody>
      </p:sp>
      <p:sp>
        <p:nvSpPr>
          <p:cNvPr id="4" name="Slide Number Placeholder 3"/>
          <p:cNvSpPr>
            <a:spLocks noGrp="1"/>
          </p:cNvSpPr>
          <p:nvPr>
            <p:ph type="sldNum" sz="quarter" idx="10"/>
          </p:nvPr>
        </p:nvSpPr>
        <p:spPr/>
        <p:txBody>
          <a:bodyPr/>
          <a:lstStyle/>
          <a:p>
            <a:fld id="{1B2FDE5F-761A-834B-B6C6-6695C045B70C}" type="slidenum">
              <a:rPr lang="en-US" smtClean="0"/>
              <a:t>11</a:t>
            </a:fld>
            <a:endParaRPr lang="en-US"/>
          </a:p>
        </p:txBody>
      </p:sp>
    </p:spTree>
    <p:extLst>
      <p:ext uri="{BB962C8B-B14F-4D97-AF65-F5344CB8AC3E}">
        <p14:creationId xmlns:p14="http://schemas.microsoft.com/office/powerpoint/2010/main" val="336167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The last box in the bottom</a:t>
            </a:r>
            <a:r>
              <a:rPr lang="en-US" i="1" baseline="0" dirty="0" smtClean="0"/>
              <a:t> right of the </a:t>
            </a:r>
            <a:r>
              <a:rPr lang="en-US" i="1" baseline="0" dirty="0" err="1" smtClean="0"/>
              <a:t>Frayer</a:t>
            </a:r>
            <a:r>
              <a:rPr lang="en-US" i="1" baseline="0" dirty="0" smtClean="0"/>
              <a:t> Model is where we put non-examples of the vocabulary word. Does anyone want to guess what a non-example is?</a:t>
            </a:r>
          </a:p>
          <a:p>
            <a:endParaRPr lang="en-US" i="1" baseline="0" dirty="0" smtClean="0"/>
          </a:p>
          <a:p>
            <a:r>
              <a:rPr lang="en-US" i="0" baseline="0" dirty="0" smtClean="0"/>
              <a:t>[Allow volunteers to explain what a “non-example” is. Acknowledge responses and provide feedback as necessary.]</a:t>
            </a:r>
          </a:p>
          <a:p>
            <a:endParaRPr lang="en-US" i="1" baseline="0" dirty="0" smtClean="0"/>
          </a:p>
          <a:p>
            <a:r>
              <a:rPr lang="en-US" i="1" baseline="0" dirty="0" smtClean="0"/>
              <a:t>These could be pictures or words that show us something very close to the word, but that is not quite the same thing. The non-examples could have some of the characteristics or ways of describing the word, but they will not have all the characteristics. </a:t>
            </a:r>
            <a:endParaRPr lang="en-US" i="1" dirty="0"/>
          </a:p>
        </p:txBody>
      </p:sp>
      <p:sp>
        <p:nvSpPr>
          <p:cNvPr id="4" name="Slide Number Placeholder 3"/>
          <p:cNvSpPr>
            <a:spLocks noGrp="1"/>
          </p:cNvSpPr>
          <p:nvPr>
            <p:ph type="sldNum" sz="quarter" idx="10"/>
          </p:nvPr>
        </p:nvSpPr>
        <p:spPr/>
        <p:txBody>
          <a:bodyPr/>
          <a:lstStyle/>
          <a:p>
            <a:fld id="{1B2FDE5F-761A-834B-B6C6-6695C045B70C}" type="slidenum">
              <a:rPr lang="en-US" smtClean="0"/>
              <a:t>12</a:t>
            </a:fld>
            <a:endParaRPr lang="en-US"/>
          </a:p>
        </p:txBody>
      </p:sp>
    </p:spTree>
    <p:extLst>
      <p:ext uri="{BB962C8B-B14F-4D97-AF65-F5344CB8AC3E}">
        <p14:creationId xmlns:p14="http://schemas.microsoft.com/office/powerpoint/2010/main" val="221972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Now</a:t>
            </a:r>
            <a:r>
              <a:rPr lang="en-US" i="1" baseline="0" dirty="0" smtClean="0"/>
              <a:t> that you know what goes in the different parts of the </a:t>
            </a:r>
            <a:r>
              <a:rPr lang="en-US" i="1" baseline="0" dirty="0" err="1" smtClean="0"/>
              <a:t>Frayer</a:t>
            </a:r>
            <a:r>
              <a:rPr lang="en-US" i="1" baseline="0" dirty="0" smtClean="0"/>
              <a:t> Model, let’s take a look at a sample of one. The vocabulary word, “nervous,” was taken from our reading ”Driver’s Permit.” Remember how Cathy was nervous about driving fast or around big trucks? We said that nervous a little bit scared or afraid. That is the definition we can put in the top left box.</a:t>
            </a:r>
          </a:p>
          <a:p>
            <a:endParaRPr lang="en-US" i="1" baseline="0" dirty="0" smtClean="0"/>
          </a:p>
          <a:p>
            <a:r>
              <a:rPr lang="en-US" i="1" baseline="0" dirty="0" smtClean="0"/>
              <a:t>We also said that when you are nervous, your heart might beat faster because you are about to do something that you know could be a little dangerous. But you know that everything might be just fine, too, so you still want to do it.  If you were more than nervous – if you were really scared – then you would not want to do it.</a:t>
            </a:r>
          </a:p>
          <a:p>
            <a:endParaRPr lang="en-US" i="1" baseline="0" dirty="0" smtClean="0"/>
          </a:p>
          <a:p>
            <a:r>
              <a:rPr lang="en-US" i="1" dirty="0" smtClean="0"/>
              <a:t>Cathy</a:t>
            </a:r>
            <a:r>
              <a:rPr lang="en-US" i="1" baseline="0" dirty="0" smtClean="0"/>
              <a:t> in our reading had o</a:t>
            </a:r>
            <a:r>
              <a:rPr lang="en-US" i="1" dirty="0" smtClean="0"/>
              <a:t>ne example of being “nervous”: driving fast. Other examples might be taking a test, going</a:t>
            </a:r>
            <a:r>
              <a:rPr lang="en-US" i="1" baseline="0" dirty="0" smtClean="0"/>
              <a:t> to a new school, or starting a new job. Turn to the person sitting next to you and tell him or her one time when you were nervous.</a:t>
            </a:r>
          </a:p>
          <a:p>
            <a:endParaRPr lang="en-US" i="1" baseline="0" dirty="0" smtClean="0"/>
          </a:p>
          <a:p>
            <a:r>
              <a:rPr lang="en-US" i="0" baseline="0" dirty="0" smtClean="0"/>
              <a:t>[Give participants about 10 seconds to share an example of being nervous.]</a:t>
            </a:r>
          </a:p>
          <a:p>
            <a:endParaRPr lang="en-US" i="1" dirty="0" smtClean="0"/>
          </a:p>
          <a:p>
            <a:r>
              <a:rPr lang="en-US" i="1" dirty="0" smtClean="0"/>
              <a:t>If</a:t>
            </a:r>
            <a:r>
              <a:rPr lang="en-US" i="1" baseline="0" dirty="0" smtClean="0"/>
              <a:t> Cathy was nervous when she was driving fast, she probably would not be nervous when she was just sitting in a parked car with her mom. Other non-examples of being nervous might be playing a favorite game or going to see a good friend. Notice that each of our non-examples is matched to an example. </a:t>
            </a:r>
          </a:p>
          <a:p>
            <a:endParaRPr lang="en-US" i="1" baseline="0" dirty="0" smtClean="0"/>
          </a:p>
          <a:p>
            <a:r>
              <a:rPr lang="en-US" i="0" baseline="0" dirty="0" smtClean="0"/>
              <a:t>[Point out the connections between the bullets of the examples and non-examples:  (1) speeding in a car vs. sitting still in a car, (2) the scores on a test vs. the scores in a game, (3) interacting with new people vs. interacting with people who are close to you.]</a:t>
            </a:r>
            <a:r>
              <a:rPr lang="en-US" i="1" baseline="0" dirty="0" smtClean="0"/>
              <a:t> </a:t>
            </a:r>
          </a:p>
          <a:p>
            <a:endParaRPr lang="en-US" i="1" baseline="0" dirty="0" smtClean="0"/>
          </a:p>
          <a:p>
            <a:r>
              <a:rPr lang="en-US" i="1" baseline="0" dirty="0" smtClean="0"/>
              <a:t>Turn to the person sitting next to you and tell him or her a non-example or one time when you were not nervous.</a:t>
            </a:r>
          </a:p>
          <a:p>
            <a:endParaRPr lang="en-US" i="1" baseline="0" dirty="0" smtClean="0"/>
          </a:p>
          <a:p>
            <a:r>
              <a:rPr lang="en-US" i="0" baseline="0" dirty="0" smtClean="0"/>
              <a:t>[Give participants about 10 seconds to share a non-example of being nervous.]</a:t>
            </a:r>
          </a:p>
          <a:p>
            <a:endParaRPr lang="en-US" i="1" dirty="0"/>
          </a:p>
        </p:txBody>
      </p:sp>
      <p:sp>
        <p:nvSpPr>
          <p:cNvPr id="4" name="Slide Number Placeholder 3"/>
          <p:cNvSpPr>
            <a:spLocks noGrp="1"/>
          </p:cNvSpPr>
          <p:nvPr>
            <p:ph type="sldNum" sz="quarter" idx="10"/>
          </p:nvPr>
        </p:nvSpPr>
        <p:spPr/>
        <p:txBody>
          <a:bodyPr/>
          <a:lstStyle/>
          <a:p>
            <a:fld id="{14FFA76E-D298-44DF-9617-29E44E49635B}" type="slidenum">
              <a:rPr lang="en-US" smtClean="0"/>
              <a:t>13</a:t>
            </a:fld>
            <a:endParaRPr lang="en-US"/>
          </a:p>
        </p:txBody>
      </p:sp>
    </p:spTree>
    <p:extLst>
      <p:ext uri="{BB962C8B-B14F-4D97-AF65-F5344CB8AC3E}">
        <p14:creationId xmlns:p14="http://schemas.microsoft.com/office/powerpoint/2010/main" val="883168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Now</a:t>
            </a:r>
            <a:r>
              <a:rPr lang="en-US" i="1" baseline="0" dirty="0" smtClean="0"/>
              <a:t> it’s your turn to try using the </a:t>
            </a:r>
            <a:r>
              <a:rPr lang="en-US" i="1" baseline="0" dirty="0" err="1" smtClean="0"/>
              <a:t>Frayer</a:t>
            </a:r>
            <a:r>
              <a:rPr lang="en-US" i="1" baseline="0" dirty="0" smtClean="0"/>
              <a:t> Model.  Your vocabulary word is “classroom,” which you see in the middle. Work with one or two people sitting near you to practice filling out the rest of the </a:t>
            </a:r>
            <a:r>
              <a:rPr lang="en-US" i="1" baseline="0" dirty="0" err="1" smtClean="0"/>
              <a:t>Frayer</a:t>
            </a:r>
            <a:r>
              <a:rPr lang="en-US" i="1" baseline="0" dirty="0" smtClean="0"/>
              <a:t> Model. Try making a simple definition or way of telling the meaning of the word to your friend. Give some characteristics of a classroom, or ways that you would describe it. Then, think of some examples and non-examples of classrooms.  What is and what is not a classroom? You can write the examples and non-examples in words or draw them in pictures.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[Allow participants 5-10 minutes to work, depending on how much time you have remaining. Monitor and offer assistance as necessary.]</a:t>
            </a:r>
            <a:endParaRPr lang="en-US" i="0" dirty="0" smtClean="0"/>
          </a:p>
        </p:txBody>
      </p:sp>
      <p:sp>
        <p:nvSpPr>
          <p:cNvPr id="4" name="Slide Number Placeholder 3"/>
          <p:cNvSpPr>
            <a:spLocks noGrp="1"/>
          </p:cNvSpPr>
          <p:nvPr>
            <p:ph type="sldNum" sz="quarter" idx="10"/>
          </p:nvPr>
        </p:nvSpPr>
        <p:spPr/>
        <p:txBody>
          <a:bodyPr/>
          <a:lstStyle/>
          <a:p>
            <a:fld id="{14FFA76E-D298-44DF-9617-29E44E49635B}" type="slidenum">
              <a:rPr lang="en-US" smtClean="0"/>
              <a:t>14</a:t>
            </a:fld>
            <a:endParaRPr lang="en-US"/>
          </a:p>
        </p:txBody>
      </p:sp>
    </p:spTree>
    <p:extLst>
      <p:ext uri="{BB962C8B-B14F-4D97-AF65-F5344CB8AC3E}">
        <p14:creationId xmlns:p14="http://schemas.microsoft.com/office/powerpoint/2010/main" val="2289311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[Reveal this slide after participants have had time to work collaboratively</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smtClean="0"/>
              <a:t>This slide shows one way you might complete the </a:t>
            </a:r>
            <a:r>
              <a:rPr lang="en-US" i="1" baseline="0" dirty="0" err="1" smtClean="0"/>
              <a:t>Frayer</a:t>
            </a:r>
            <a:r>
              <a:rPr lang="en-US" i="1" baseline="0" dirty="0" smtClean="0"/>
              <a:t> Model on the vocabulary word “classroom.” Yours may not be exactly the same. That is fine. The important part is that you have information in the four different boxes or parts that give you ways to understand this word better. Having all this information is helpful for everyone who is learning a new word.  But is really important for students who are English language learners or who have learning disabilities.</a:t>
            </a:r>
            <a:endParaRPr lang="en-US" i="1" dirty="0" smtClean="0"/>
          </a:p>
        </p:txBody>
      </p:sp>
      <p:sp>
        <p:nvSpPr>
          <p:cNvPr id="4" name="Slide Number Placeholder 3"/>
          <p:cNvSpPr>
            <a:spLocks noGrp="1"/>
          </p:cNvSpPr>
          <p:nvPr>
            <p:ph type="sldNum" sz="quarter" idx="10"/>
          </p:nvPr>
        </p:nvSpPr>
        <p:spPr/>
        <p:txBody>
          <a:bodyPr/>
          <a:lstStyle/>
          <a:p>
            <a:fld id="{14FFA76E-D298-44DF-9617-29E44E49635B}" type="slidenum">
              <a:rPr lang="en-US" smtClean="0"/>
              <a:t>15</a:t>
            </a:fld>
            <a:endParaRPr lang="en-US"/>
          </a:p>
        </p:txBody>
      </p:sp>
    </p:spTree>
    <p:extLst>
      <p:ext uri="{BB962C8B-B14F-4D97-AF65-F5344CB8AC3E}">
        <p14:creationId xmlns:p14="http://schemas.microsoft.com/office/powerpoint/2010/main" val="1701612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We have been looking at just one part of becoming a good reader: comprehension. We focused on the first skill in this part: vocabulary. To really understand what you are reading, you need to have other skills as well. Other Family Workshops will focus on some of these other skills.</a:t>
            </a:r>
          </a:p>
          <a:p>
            <a:endParaRPr lang="en-US" i="1" baseline="0" dirty="0" smtClean="0"/>
          </a:p>
          <a:p>
            <a:r>
              <a:rPr lang="en-US" i="1" baseline="0" dirty="0" smtClean="0"/>
              <a:t>It is important to remember that we want students to have experience using these comprehension skills while reading lots of different books. You need to read and use a new word many times before you know it really well. As you can see at the bottom of this figure, having students spend time with their eyes on print is the base that supports becoming a good reader.  You can help your children by encouraging them to read at home and to show you how they use the </a:t>
            </a:r>
            <a:r>
              <a:rPr lang="en-US" i="1" baseline="0" dirty="0" err="1" smtClean="0"/>
              <a:t>Frayer</a:t>
            </a:r>
            <a:r>
              <a:rPr lang="en-US" i="1" baseline="0" dirty="0" smtClean="0"/>
              <a:t> Model to help them learn new vocabulary words or words that are important to understanding what they are reading. </a:t>
            </a:r>
          </a:p>
        </p:txBody>
      </p:sp>
      <p:sp>
        <p:nvSpPr>
          <p:cNvPr id="4" name="Slide Number Placeholder 3"/>
          <p:cNvSpPr>
            <a:spLocks noGrp="1"/>
          </p:cNvSpPr>
          <p:nvPr>
            <p:ph type="sldNum" sz="quarter" idx="10"/>
          </p:nvPr>
        </p:nvSpPr>
        <p:spPr/>
        <p:txBody>
          <a:bodyPr/>
          <a:lstStyle/>
          <a:p>
            <a:fld id="{1B2FDE5F-761A-834B-B6C6-6695C045B70C}" type="slidenum">
              <a:rPr lang="en-US" smtClean="0"/>
              <a:t>16</a:t>
            </a:fld>
            <a:endParaRPr lang="en-US"/>
          </a:p>
        </p:txBody>
      </p:sp>
    </p:spTree>
    <p:extLst>
      <p:ext uri="{BB962C8B-B14F-4D97-AF65-F5344CB8AC3E}">
        <p14:creationId xmlns:p14="http://schemas.microsoft.com/office/powerpoint/2010/main" val="3230706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To make sure you are ready to help your children use</a:t>
            </a:r>
            <a:r>
              <a:rPr lang="en-US" i="1" baseline="0" dirty="0" smtClean="0"/>
              <a:t> the </a:t>
            </a:r>
            <a:r>
              <a:rPr lang="en-US" i="1" baseline="0" dirty="0" err="1" smtClean="0"/>
              <a:t>Frayer</a:t>
            </a:r>
            <a:r>
              <a:rPr lang="en-US" i="1" baseline="0" dirty="0" smtClean="0"/>
              <a:t> Model, l</a:t>
            </a:r>
            <a:r>
              <a:rPr lang="en-US" i="1" dirty="0" smtClean="0"/>
              <a:t>et’s review what goes in the different</a:t>
            </a:r>
            <a:r>
              <a:rPr lang="en-US" i="1" baseline="0" dirty="0" smtClean="0"/>
              <a:t> parts or boxes</a:t>
            </a:r>
            <a:r>
              <a:rPr lang="en-US" i="1" dirty="0" smtClean="0"/>
              <a:t>.  </a:t>
            </a:r>
            <a:endParaRPr lang="en-US" i="1" baseline="0" dirty="0" smtClean="0"/>
          </a:p>
          <a:p>
            <a:endParaRPr lang="en-US" baseline="0" dirty="0" smtClean="0"/>
          </a:p>
          <a:p>
            <a:r>
              <a:rPr lang="en-US" baseline="0" dirty="0" smtClean="0"/>
              <a:t>[Ask participants to answer the questions posed in each box on the slide. Acknowledge their responses and provide feedback as necessary.]</a:t>
            </a:r>
            <a:endParaRPr lang="en-US" dirty="0"/>
          </a:p>
        </p:txBody>
      </p:sp>
      <p:sp>
        <p:nvSpPr>
          <p:cNvPr id="4" name="Slide Number Placeholder 3"/>
          <p:cNvSpPr>
            <a:spLocks noGrp="1"/>
          </p:cNvSpPr>
          <p:nvPr>
            <p:ph type="sldNum" sz="quarter" idx="10"/>
          </p:nvPr>
        </p:nvSpPr>
        <p:spPr/>
        <p:txBody>
          <a:bodyPr/>
          <a:lstStyle/>
          <a:p>
            <a:fld id="{14FFA76E-D298-44DF-9617-29E44E49635B}" type="slidenum">
              <a:rPr lang="en-US" smtClean="0"/>
              <a:t>17</a:t>
            </a:fld>
            <a:endParaRPr lang="en-US"/>
          </a:p>
        </p:txBody>
      </p:sp>
    </p:spTree>
    <p:extLst>
      <p:ext uri="{BB962C8B-B14F-4D97-AF65-F5344CB8AC3E}">
        <p14:creationId xmlns:p14="http://schemas.microsoft.com/office/powerpoint/2010/main" val="4170102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[Reveal this slide after participants have had an opportunity to </a:t>
            </a:r>
            <a:r>
              <a:rPr lang="en-US" baseline="0" dirty="0" smtClean="0"/>
              <a:t>have offered their ideas. If participants already made the suggestions shown here, simply show the slide and acknowledge it shows what the participants said.  Otherwise, review the explanations on this slide.]</a:t>
            </a:r>
          </a:p>
          <a:p>
            <a:endParaRPr lang="en-US" i="1" baseline="0" dirty="0" smtClean="0"/>
          </a:p>
          <a:p>
            <a:r>
              <a:rPr lang="en-US" i="1" baseline="0" dirty="0" smtClean="0"/>
              <a:t>Keep this handout and use the information on this slide as a reminder while you are helping your children.</a:t>
            </a:r>
            <a:endParaRPr lang="en-US" i="1" dirty="0" smtClean="0"/>
          </a:p>
        </p:txBody>
      </p:sp>
      <p:sp>
        <p:nvSpPr>
          <p:cNvPr id="4" name="Slide Number Placeholder 3"/>
          <p:cNvSpPr>
            <a:spLocks noGrp="1"/>
          </p:cNvSpPr>
          <p:nvPr>
            <p:ph type="sldNum" sz="quarter" idx="10"/>
          </p:nvPr>
        </p:nvSpPr>
        <p:spPr/>
        <p:txBody>
          <a:bodyPr/>
          <a:lstStyle/>
          <a:p>
            <a:fld id="{14FFA76E-D298-44DF-9617-29E44E49635B}" type="slidenum">
              <a:rPr lang="en-US" smtClean="0"/>
              <a:t>18</a:t>
            </a:fld>
            <a:endParaRPr lang="en-US"/>
          </a:p>
        </p:txBody>
      </p:sp>
    </p:spTree>
    <p:extLst>
      <p:ext uri="{BB962C8B-B14F-4D97-AF65-F5344CB8AC3E}">
        <p14:creationId xmlns:p14="http://schemas.microsoft.com/office/powerpoint/2010/main" val="149272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[Offer participants the opportunity to ask clarifying questions. Consider offering the participants a way to contact you or someone else involved in the Family Workshops if they think of other questions later.]</a:t>
            </a:r>
          </a:p>
          <a:p>
            <a:endParaRPr lang="en-US" i="1" baseline="0" dirty="0" smtClean="0"/>
          </a:p>
          <a:p>
            <a:r>
              <a:rPr lang="en-US" i="1" baseline="0" dirty="0" smtClean="0"/>
              <a:t>Other workshops will explain more of the reading strategies your children are learning to use when they read their textbooks and other class materials.  If you better understand what they are being asked to do, you will be able to help them as they complete their classwork. </a:t>
            </a:r>
          </a:p>
          <a:p>
            <a:endParaRPr lang="en-US" i="1" baseline="0" dirty="0" smtClean="0"/>
          </a:p>
          <a:p>
            <a:r>
              <a:rPr lang="en-US" i="0" baseline="0" dirty="0" smtClean="0"/>
              <a:t>[Thank participants for coming and let them know when and where the next session will be held. Consider providing a handout with the session titles as well as the dates, times, and locations of the offerings.]</a:t>
            </a:r>
          </a:p>
        </p:txBody>
      </p:sp>
      <p:sp>
        <p:nvSpPr>
          <p:cNvPr id="4" name="Slide Number Placeholder 3"/>
          <p:cNvSpPr>
            <a:spLocks noGrp="1"/>
          </p:cNvSpPr>
          <p:nvPr>
            <p:ph type="sldNum" sz="quarter" idx="10"/>
          </p:nvPr>
        </p:nvSpPr>
        <p:spPr/>
        <p:txBody>
          <a:bodyPr/>
          <a:lstStyle/>
          <a:p>
            <a:fld id="{1B2FDE5F-761A-834B-B6C6-6695C045B70C}" type="slidenum">
              <a:rPr lang="en-US" smtClean="0"/>
              <a:t>19</a:t>
            </a:fld>
            <a:endParaRPr lang="en-US"/>
          </a:p>
        </p:txBody>
      </p:sp>
    </p:spTree>
    <p:extLst>
      <p:ext uri="{BB962C8B-B14F-4D97-AF65-F5344CB8AC3E}">
        <p14:creationId xmlns:p14="http://schemas.microsoft.com/office/powerpoint/2010/main" val="287483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smtClean="0"/>
              <a:t>Today, we will talk about the kinds of vocabulary words that are important to learn in middle school classes. Your child’s teacher may call these important words “academic vocabulary” because they are the words we learn for school and business.  These words are not the kinds of words we see or hear everyday, so using a strategy can help students be more successful at understanding what the words mean and how to use them in their classes. </a:t>
            </a:r>
          </a:p>
        </p:txBody>
      </p:sp>
      <p:sp>
        <p:nvSpPr>
          <p:cNvPr id="4" name="Slide Number Placeholder 3"/>
          <p:cNvSpPr>
            <a:spLocks noGrp="1"/>
          </p:cNvSpPr>
          <p:nvPr>
            <p:ph type="sldNum" sz="quarter" idx="10"/>
          </p:nvPr>
        </p:nvSpPr>
        <p:spPr/>
        <p:txBody>
          <a:bodyPr/>
          <a:lstStyle/>
          <a:p>
            <a:fld id="{1B2FDE5F-761A-834B-B6C6-6695C045B70C}" type="slidenum">
              <a:rPr lang="en-US" smtClean="0"/>
              <a:t>2</a:t>
            </a:fld>
            <a:endParaRPr lang="en-US"/>
          </a:p>
        </p:txBody>
      </p:sp>
    </p:spTree>
    <p:extLst>
      <p:ext uri="{BB962C8B-B14F-4D97-AF65-F5344CB8AC3E}">
        <p14:creationId xmlns:p14="http://schemas.microsoft.com/office/powerpoint/2010/main" val="1590102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 am going to </a:t>
            </a:r>
            <a:r>
              <a:rPr lang="en-US" i="1" baseline="0" dirty="0" smtClean="0"/>
              <a:t>read this short passage out loud to you. </a:t>
            </a:r>
            <a:r>
              <a:rPr lang="en-US" sz="1200" i="1" kern="1200" baseline="0" dirty="0" smtClean="0">
                <a:solidFill>
                  <a:schemeClr val="tx1"/>
                </a:solidFill>
                <a:latin typeface="+mn-lt"/>
                <a:ea typeface="+mn-ea"/>
                <a:cs typeface="+mn-cs"/>
              </a:rPr>
              <a:t>A passage is a short section of a book, or it could be an article in a newspaper or magazine. </a:t>
            </a:r>
            <a:r>
              <a:rPr lang="en-US" sz="1200" i="1" kern="1200" dirty="0" smtClean="0">
                <a:solidFill>
                  <a:schemeClr val="tx1"/>
                </a:solidFill>
                <a:latin typeface="+mn-lt"/>
                <a:ea typeface="+mn-ea"/>
                <a:cs typeface="+mn-cs"/>
              </a:rPr>
              <a:t> </a:t>
            </a:r>
            <a:r>
              <a:rPr lang="en-US" i="1" baseline="0" dirty="0" smtClean="0"/>
              <a:t>As I read this passage called “Driver’s Permit,” I want you to </a:t>
            </a:r>
            <a:r>
              <a:rPr lang="en-US" i="1" dirty="0" smtClean="0"/>
              <a:t>think about the words in it that are important to understanding the meaning.  What 2 or 3 words do you need to know to understand the passage</a:t>
            </a:r>
            <a:r>
              <a:rPr lang="en-US" i="1" baseline="0" dirty="0" smtClean="0"/>
              <a:t>?</a:t>
            </a:r>
          </a:p>
          <a:p>
            <a:endParaRPr lang="en-US" baseline="0" dirty="0" smtClean="0"/>
          </a:p>
          <a:p>
            <a:r>
              <a:rPr lang="en-US" baseline="0" dirty="0" smtClean="0"/>
              <a:t>[Read the passage out loud. When you finish, give participants up to 1 minute of think time to choose the important vocabulary words. Repeat the question: </a:t>
            </a:r>
            <a:r>
              <a:rPr lang="en-US" i="1" baseline="0" dirty="0" smtClean="0"/>
              <a:t>What 2 or 3 words do you need to know to understand the passage?</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B2FDE5F-761A-834B-B6C6-6695C045B70C}" type="slidenum">
              <a:rPr lang="en-US" smtClean="0"/>
              <a:t>3</a:t>
            </a:fld>
            <a:endParaRPr lang="en-US"/>
          </a:p>
        </p:txBody>
      </p:sp>
    </p:spTree>
    <p:extLst>
      <p:ext uri="{BB962C8B-B14F-4D97-AF65-F5344CB8AC3E}">
        <p14:creationId xmlns:p14="http://schemas.microsoft.com/office/powerpoint/2010/main" val="350556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participants have had up to 1 minute of think time, reveal this slide.]</a:t>
            </a:r>
          </a:p>
          <a:p>
            <a:endParaRPr lang="en-US" baseline="0" dirty="0" smtClean="0"/>
          </a:p>
          <a:p>
            <a:r>
              <a:rPr lang="en-US" i="1" baseline="0" dirty="0" smtClean="0"/>
              <a:t>We call the important words that you need to know to understand what you are reading the “vocabulary words.” When your children say that they have a vocabulary test in school, they have a test that will check whether they know the meanings of some important words.</a:t>
            </a:r>
          </a:p>
          <a:p>
            <a:endParaRPr lang="en-US" baseline="0" dirty="0" smtClean="0"/>
          </a:p>
          <a:p>
            <a:r>
              <a:rPr lang="en-US" baseline="0" dirty="0" smtClean="0"/>
              <a:t>[Ask participants to start sharing their ideas about the 2 or 3 words that are important to understanding the passage.  Allow for about 1 minute of sharing.  If participants have a difficult time coming up with vocabulary, refer to the prompts on the slide.</a:t>
            </a:r>
            <a:r>
              <a:rPr lang="en-US" i="0"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B2FDE5F-761A-834B-B6C6-6695C045B70C}" type="slidenum">
              <a:rPr lang="en-US" smtClean="0"/>
              <a:t>4</a:t>
            </a:fld>
            <a:endParaRPr lang="en-US"/>
          </a:p>
        </p:txBody>
      </p:sp>
    </p:spTree>
    <p:extLst>
      <p:ext uri="{BB962C8B-B14F-4D97-AF65-F5344CB8AC3E}">
        <p14:creationId xmlns:p14="http://schemas.microsoft.com/office/powerpoint/2010/main" val="353104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[Reveal this slide after participants have offered their ideas. Point to the different words as you explain them.]</a:t>
            </a:r>
          </a:p>
          <a:p>
            <a:endParaRPr lang="en-US" baseline="0" dirty="0" smtClean="0"/>
          </a:p>
          <a:p>
            <a:r>
              <a:rPr lang="en-US" i="1" baseline="0" dirty="0" smtClean="0"/>
              <a:t> Sometimes we can tell what words are important because they are used more than one time. The words “driver’s permit” are used in the title and in the main part of what we read. If you did not know what a driver’s permit was, you would have a hard time understanding what Cathy and her mom were doing or why they were doing it. A driver’s permit is something that gives permission for a person to learn how to drive. It looks like an identification card, and you have to carry it with you when you are driving the car. As we read, the person with the driver’s permit can drive a car only if they are with an adult who already has a driver’s license.</a:t>
            </a:r>
          </a:p>
          <a:p>
            <a:endParaRPr lang="en-US" i="1" baseline="0" dirty="0" smtClean="0"/>
          </a:p>
          <a:p>
            <a:r>
              <a:rPr lang="en-US" i="1" baseline="0" dirty="0" smtClean="0"/>
              <a:t>That makes “license” another important word to know because it is connected to the main point of the passage that we read. It is used at the end of the second sentence. A driver’s license also is a type of identification card that you have to carry with you when are driving. It shows that you passed all the tests to be able to drive a car safely and by yourself. </a:t>
            </a:r>
          </a:p>
          <a:p>
            <a:endParaRPr lang="en-US" i="1" baseline="0" dirty="0" smtClean="0"/>
          </a:p>
          <a:p>
            <a:r>
              <a:rPr lang="en-US" i="1" baseline="0" dirty="0" smtClean="0"/>
              <a:t>One of the tests you have to pass to get your license is ”parallel parking.” We read that Cathy had to practice parallel parking, so it is something that is connected to the main point of the passage, too. When you parallel park, you park the car with one side of the car next to the curb. The side of the car would be parallel to the curb.</a:t>
            </a:r>
          </a:p>
          <a:p>
            <a:endParaRPr lang="en-US" i="1" baseline="0" dirty="0" smtClean="0"/>
          </a:p>
          <a:p>
            <a:r>
              <a:rPr lang="en-US" i="0" baseline="0" dirty="0" smtClean="0"/>
              <a:t>[Refer to the picture on the slide as necessary.]</a:t>
            </a:r>
          </a:p>
          <a:p>
            <a:endParaRPr lang="en-US" i="1" baseline="0" dirty="0" smtClean="0"/>
          </a:p>
          <a:p>
            <a:r>
              <a:rPr lang="en-US" i="1" baseline="0" dirty="0" smtClean="0"/>
              <a:t>Because you might have to park the car between two cars without touching them, parallel parking can make people nervous. Cathy was nervous about driving on the freeway where she would have to go fast and be close to big trucks. “Nervous” might be a bigger word for how you or Cathy might feel when driving. Maybe you would say scared or afraid or tense. Knowing a word like “nervous” helps you let someone know just how afraid you are. You are a little bit afraid, so your heart might be beating fast.  But you are not so afraid that you can not do it.</a:t>
            </a:r>
          </a:p>
          <a:p>
            <a:endParaRPr lang="en-US" baseline="0" dirty="0" smtClean="0"/>
          </a:p>
          <a:p>
            <a:r>
              <a:rPr lang="en-US" i="1" baseline="0" dirty="0" smtClean="0"/>
              <a:t>All of these words that are important to know might be difficult for students who are still learning English or who have learning disabilities. If these students do not learn the words, they will not be able to understand their schoolwork or do well on their tests.  </a:t>
            </a:r>
          </a:p>
        </p:txBody>
      </p:sp>
      <p:sp>
        <p:nvSpPr>
          <p:cNvPr id="4" name="Slide Number Placeholder 3"/>
          <p:cNvSpPr>
            <a:spLocks noGrp="1"/>
          </p:cNvSpPr>
          <p:nvPr>
            <p:ph type="sldNum" sz="quarter" idx="10"/>
          </p:nvPr>
        </p:nvSpPr>
        <p:spPr/>
        <p:txBody>
          <a:bodyPr/>
          <a:lstStyle/>
          <a:p>
            <a:fld id="{1B2FDE5F-761A-834B-B6C6-6695C045B70C}" type="slidenum">
              <a:rPr lang="en-US" smtClean="0"/>
              <a:t>5</a:t>
            </a:fld>
            <a:endParaRPr lang="en-US"/>
          </a:p>
        </p:txBody>
      </p:sp>
    </p:spTree>
    <p:extLst>
      <p:ext uri="{BB962C8B-B14F-4D97-AF65-F5344CB8AC3E}">
        <p14:creationId xmlns:p14="http://schemas.microsoft.com/office/powerpoint/2010/main" val="164133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If you came to</a:t>
            </a:r>
            <a:r>
              <a:rPr lang="en-US" i="1" baseline="0" dirty="0" smtClean="0"/>
              <a:t> one of our other Family Workshops, you will remember seeing this figure.  It shows the three basic parts of becoming a </a:t>
            </a:r>
            <a:r>
              <a:rPr lang="en-US" i="1" strike="noStrike" baseline="0" dirty="0" smtClean="0"/>
              <a:t>good</a:t>
            </a:r>
            <a:r>
              <a:rPr lang="en-US" i="1" baseline="0" dirty="0" smtClean="0"/>
              <a:t> middle school reader. Today we are going to talk about the Comprehension part.  This part has three skills: vocabulary, prior knowledge, and Sentence structure.  We will focus mostly on vocabulary, or the important words that you need to know to understand what you are reading.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smtClean="0"/>
              <a:t>We will look at a special way to learn vocabulary that has helped all students, but especially those who are still learning English and those who have learning disabilities. After this Family Workshop, you will be able to help your own children learn new words.</a:t>
            </a:r>
          </a:p>
        </p:txBody>
      </p:sp>
      <p:sp>
        <p:nvSpPr>
          <p:cNvPr id="4" name="Slide Number Placeholder 3"/>
          <p:cNvSpPr>
            <a:spLocks noGrp="1"/>
          </p:cNvSpPr>
          <p:nvPr>
            <p:ph type="sldNum" sz="quarter" idx="10"/>
          </p:nvPr>
        </p:nvSpPr>
        <p:spPr/>
        <p:txBody>
          <a:bodyPr/>
          <a:lstStyle/>
          <a:p>
            <a:fld id="{1B2FDE5F-761A-834B-B6C6-6695C045B70C}" type="slidenum">
              <a:rPr lang="en-US" smtClean="0"/>
              <a:t>6</a:t>
            </a:fld>
            <a:endParaRPr lang="en-US"/>
          </a:p>
        </p:txBody>
      </p:sp>
    </p:spTree>
    <p:extLst>
      <p:ext uri="{BB962C8B-B14F-4D97-AF65-F5344CB8AC3E}">
        <p14:creationId xmlns:p14="http://schemas.microsoft.com/office/powerpoint/2010/main" val="3466935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We will be using</a:t>
            </a:r>
            <a:r>
              <a:rPr lang="en-US" i="1" baseline="0" dirty="0" smtClean="0"/>
              <a:t> a special tool called a </a:t>
            </a:r>
            <a:r>
              <a:rPr lang="en-US" i="1" baseline="0" dirty="0" err="1" smtClean="0"/>
              <a:t>Frayer</a:t>
            </a:r>
            <a:r>
              <a:rPr lang="en-US" i="1" baseline="0" dirty="0" smtClean="0"/>
              <a:t> Model. This slide shows what the </a:t>
            </a:r>
            <a:r>
              <a:rPr lang="en-US" i="1" baseline="0" dirty="0" err="1" smtClean="0"/>
              <a:t>Frayer</a:t>
            </a:r>
            <a:r>
              <a:rPr lang="en-US" i="1" baseline="0" dirty="0" smtClean="0"/>
              <a:t> Model looks like.  It has places for all kinds of information about the word we are learning. When your children use it in school, it will always have the same parts in the same places. Let’s look at each of the parts, so you will be able to help your children use it.</a:t>
            </a:r>
            <a:endParaRPr lang="en-US" i="1" dirty="0" smtClean="0"/>
          </a:p>
          <a:p>
            <a:endParaRPr lang="en-US" dirty="0"/>
          </a:p>
        </p:txBody>
      </p:sp>
      <p:sp>
        <p:nvSpPr>
          <p:cNvPr id="4" name="Slide Number Placeholder 3"/>
          <p:cNvSpPr>
            <a:spLocks noGrp="1"/>
          </p:cNvSpPr>
          <p:nvPr>
            <p:ph type="sldNum" sz="quarter" idx="10"/>
          </p:nvPr>
        </p:nvSpPr>
        <p:spPr/>
        <p:txBody>
          <a:bodyPr/>
          <a:lstStyle/>
          <a:p>
            <a:fld id="{14FFA76E-D298-44DF-9617-29E44E49635B}" type="slidenum">
              <a:rPr lang="en-US" smtClean="0"/>
              <a:t>7</a:t>
            </a:fld>
            <a:endParaRPr lang="en-US"/>
          </a:p>
        </p:txBody>
      </p:sp>
    </p:spTree>
    <p:extLst>
      <p:ext uri="{BB962C8B-B14F-4D97-AF65-F5344CB8AC3E}">
        <p14:creationId xmlns:p14="http://schemas.microsoft.com/office/powerpoint/2010/main" val="1287049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The first part goes</a:t>
            </a:r>
            <a:r>
              <a:rPr lang="en-US" i="1" baseline="0" dirty="0" smtClean="0"/>
              <a:t> in the middle. This is where we put the vocabulary word, or the really important word we are learning so that we can understand something we are reading or studying.</a:t>
            </a:r>
            <a:endParaRPr lang="en-US" i="1" dirty="0"/>
          </a:p>
        </p:txBody>
      </p:sp>
      <p:sp>
        <p:nvSpPr>
          <p:cNvPr id="4" name="Slide Number Placeholder 3"/>
          <p:cNvSpPr>
            <a:spLocks noGrp="1"/>
          </p:cNvSpPr>
          <p:nvPr>
            <p:ph type="sldNum" sz="quarter" idx="10"/>
          </p:nvPr>
        </p:nvSpPr>
        <p:spPr/>
        <p:txBody>
          <a:bodyPr/>
          <a:lstStyle/>
          <a:p>
            <a:fld id="{14FFA76E-D298-44DF-9617-29E44E49635B}" type="slidenum">
              <a:rPr lang="en-US" smtClean="0"/>
              <a:t>8</a:t>
            </a:fld>
            <a:endParaRPr lang="en-US"/>
          </a:p>
        </p:txBody>
      </p:sp>
    </p:spTree>
    <p:extLst>
      <p:ext uri="{BB962C8B-B14F-4D97-AF65-F5344CB8AC3E}">
        <p14:creationId xmlns:p14="http://schemas.microsoft.com/office/powerpoint/2010/main" val="1870646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You</a:t>
            </a:r>
            <a:r>
              <a:rPr lang="en-US" i="1" baseline="0" dirty="0" smtClean="0"/>
              <a:t> can see that there is a box in each corner of the </a:t>
            </a:r>
            <a:r>
              <a:rPr lang="en-US" i="1" baseline="0" dirty="0" err="1" smtClean="0"/>
              <a:t>Frayer</a:t>
            </a:r>
            <a:r>
              <a:rPr lang="en-US" i="1" baseline="0" dirty="0" smtClean="0"/>
              <a:t> Model. The box in the top left is where we put the definition of the vocabulary word. Can someone tell us what a “definition” is?</a:t>
            </a:r>
          </a:p>
          <a:p>
            <a:endParaRPr lang="en-US" i="1" baseline="0" dirty="0" smtClean="0"/>
          </a:p>
          <a:p>
            <a:r>
              <a:rPr lang="en-US" i="0" baseline="0" dirty="0" smtClean="0"/>
              <a:t>[Allow volunteers to explain what a “definition” is. Acknowledge responses and provide feedback as necessary.]</a:t>
            </a:r>
          </a:p>
          <a:p>
            <a:endParaRPr lang="en-US" i="1" baseline="0" dirty="0" smtClean="0"/>
          </a:p>
          <a:p>
            <a:r>
              <a:rPr lang="en-US" i="1" baseline="0" dirty="0" smtClean="0"/>
              <a:t>A “definition” is what we call the meaning of the word that we need to know. When your children use the </a:t>
            </a:r>
            <a:r>
              <a:rPr lang="en-US" i="1" baseline="0" dirty="0" err="1" smtClean="0"/>
              <a:t>Frayer</a:t>
            </a:r>
            <a:r>
              <a:rPr lang="en-US" i="1" baseline="0" dirty="0" smtClean="0"/>
              <a:t> Model in school, the teacher will ask them to write the definition or meaning of the word in a way that makes sense to them. Even if they look up the word in a dictionary, they should not write the dictionary definition. They should write a definition in a way they would say it to a friend. </a:t>
            </a:r>
            <a:endParaRPr lang="en-US" i="1" dirty="0"/>
          </a:p>
        </p:txBody>
      </p:sp>
      <p:sp>
        <p:nvSpPr>
          <p:cNvPr id="4" name="Slide Number Placeholder 3"/>
          <p:cNvSpPr>
            <a:spLocks noGrp="1"/>
          </p:cNvSpPr>
          <p:nvPr>
            <p:ph type="sldNum" sz="quarter" idx="10"/>
          </p:nvPr>
        </p:nvSpPr>
        <p:spPr/>
        <p:txBody>
          <a:bodyPr/>
          <a:lstStyle/>
          <a:p>
            <a:fld id="{1B2FDE5F-761A-834B-B6C6-6695C045B70C}" type="slidenum">
              <a:rPr lang="en-US" smtClean="0"/>
              <a:t>9</a:t>
            </a:fld>
            <a:endParaRPr lang="en-US"/>
          </a:p>
        </p:txBody>
      </p:sp>
    </p:spTree>
    <p:extLst>
      <p:ext uri="{BB962C8B-B14F-4D97-AF65-F5344CB8AC3E}">
        <p14:creationId xmlns:p14="http://schemas.microsoft.com/office/powerpoint/2010/main" val="975093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00830FC-8826-4006-A5A9-B5488AD80A59}"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A93CB9-9007-42E3-BCA0-EABE22A0F1A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391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0830FC-8826-4006-A5A9-B5488AD80A59}"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A93CB9-9007-42E3-BCA0-EABE22A0F1AD}" type="slidenum">
              <a:rPr lang="en-US" smtClean="0"/>
              <a:t>‹#›</a:t>
            </a:fld>
            <a:endParaRPr lang="en-US"/>
          </a:p>
        </p:txBody>
      </p:sp>
    </p:spTree>
    <p:extLst>
      <p:ext uri="{BB962C8B-B14F-4D97-AF65-F5344CB8AC3E}">
        <p14:creationId xmlns:p14="http://schemas.microsoft.com/office/powerpoint/2010/main" val="4004656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0830FC-8826-4006-A5A9-B5488AD80A59}"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A93CB9-9007-42E3-BCA0-EABE22A0F1AD}" type="slidenum">
              <a:rPr lang="en-US" smtClean="0"/>
              <a:t>‹#›</a:t>
            </a:fld>
            <a:endParaRPr lang="en-US"/>
          </a:p>
        </p:txBody>
      </p:sp>
    </p:spTree>
    <p:extLst>
      <p:ext uri="{BB962C8B-B14F-4D97-AF65-F5344CB8AC3E}">
        <p14:creationId xmlns:p14="http://schemas.microsoft.com/office/powerpoint/2010/main" val="189142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00830FC-8826-4006-A5A9-B5488AD80A59}"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A93CB9-9007-42E3-BCA0-EABE22A0F1AD}" type="slidenum">
              <a:rPr lang="en-US" smtClean="0"/>
              <a:t>‹#›</a:t>
            </a:fld>
            <a:endParaRPr lang="en-US"/>
          </a:p>
        </p:txBody>
      </p:sp>
    </p:spTree>
    <p:extLst>
      <p:ext uri="{BB962C8B-B14F-4D97-AF65-F5344CB8AC3E}">
        <p14:creationId xmlns:p14="http://schemas.microsoft.com/office/powerpoint/2010/main" val="3805224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00830FC-8826-4006-A5A9-B5488AD80A59}" type="datetimeFigureOut">
              <a:rPr lang="en-US" smtClean="0"/>
              <a:t>10/2/2019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A93CB9-9007-42E3-BCA0-EABE22A0F1A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12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00830FC-8826-4006-A5A9-B5488AD80A59}" type="datetimeFigureOut">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A93CB9-9007-42E3-BCA0-EABE22A0F1AD}" type="slidenum">
              <a:rPr lang="en-US" smtClean="0"/>
              <a:t>‹#›</a:t>
            </a:fld>
            <a:endParaRPr lang="en-US"/>
          </a:p>
        </p:txBody>
      </p:sp>
    </p:spTree>
    <p:extLst>
      <p:ext uri="{BB962C8B-B14F-4D97-AF65-F5344CB8AC3E}">
        <p14:creationId xmlns:p14="http://schemas.microsoft.com/office/powerpoint/2010/main" val="268790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00830FC-8826-4006-A5A9-B5488AD80A59}" type="datetimeFigureOut">
              <a:rPr lang="en-US" smtClean="0"/>
              <a:t>10/2/2019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A93CB9-9007-42E3-BCA0-EABE22A0F1AD}" type="slidenum">
              <a:rPr lang="en-US" smtClean="0"/>
              <a:t>‹#›</a:t>
            </a:fld>
            <a:endParaRPr lang="en-US"/>
          </a:p>
        </p:txBody>
      </p:sp>
    </p:spTree>
    <p:extLst>
      <p:ext uri="{BB962C8B-B14F-4D97-AF65-F5344CB8AC3E}">
        <p14:creationId xmlns:p14="http://schemas.microsoft.com/office/powerpoint/2010/main" val="4119743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00830FC-8826-4006-A5A9-B5488AD80A59}" type="datetimeFigureOut">
              <a:rPr lang="en-US" smtClean="0"/>
              <a:t>10/2/2019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A93CB9-9007-42E3-BCA0-EABE22A0F1AD}" type="slidenum">
              <a:rPr lang="en-US" smtClean="0"/>
              <a:t>‹#›</a:t>
            </a:fld>
            <a:endParaRPr lang="en-US"/>
          </a:p>
        </p:txBody>
      </p:sp>
    </p:spTree>
    <p:extLst>
      <p:ext uri="{BB962C8B-B14F-4D97-AF65-F5344CB8AC3E}">
        <p14:creationId xmlns:p14="http://schemas.microsoft.com/office/powerpoint/2010/main" val="342936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00830FC-8826-4006-A5A9-B5488AD80A59}" type="datetimeFigureOut">
              <a:rPr lang="en-US" smtClean="0"/>
              <a:t>10/2/2019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FA93CB9-9007-42E3-BCA0-EABE22A0F1AD}" type="slidenum">
              <a:rPr lang="en-US" smtClean="0"/>
              <a:t>‹#›</a:t>
            </a:fld>
            <a:endParaRPr lang="en-US"/>
          </a:p>
        </p:txBody>
      </p:sp>
    </p:spTree>
    <p:extLst>
      <p:ext uri="{BB962C8B-B14F-4D97-AF65-F5344CB8AC3E}">
        <p14:creationId xmlns:p14="http://schemas.microsoft.com/office/powerpoint/2010/main" val="227382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00830FC-8826-4006-A5A9-B5488AD80A59}" type="datetimeFigureOut">
              <a:rPr lang="en-US" smtClean="0"/>
              <a:t>10/2/2019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FA93CB9-9007-42E3-BCA0-EABE22A0F1AD}" type="slidenum">
              <a:rPr lang="en-US" smtClean="0"/>
              <a:t>‹#›</a:t>
            </a:fld>
            <a:endParaRPr lang="en-US"/>
          </a:p>
        </p:txBody>
      </p:sp>
    </p:spTree>
    <p:extLst>
      <p:ext uri="{BB962C8B-B14F-4D97-AF65-F5344CB8AC3E}">
        <p14:creationId xmlns:p14="http://schemas.microsoft.com/office/powerpoint/2010/main" val="716635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00830FC-8826-4006-A5A9-B5488AD80A59}" type="datetimeFigureOut">
              <a:rPr lang="en-US" smtClean="0"/>
              <a:t>10/2/2019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A93CB9-9007-42E3-BCA0-EABE22A0F1AD}" type="slidenum">
              <a:rPr lang="en-US" smtClean="0"/>
              <a:t>‹#›</a:t>
            </a:fld>
            <a:endParaRPr lang="en-US"/>
          </a:p>
        </p:txBody>
      </p:sp>
    </p:spTree>
    <p:extLst>
      <p:ext uri="{BB962C8B-B14F-4D97-AF65-F5344CB8AC3E}">
        <p14:creationId xmlns:p14="http://schemas.microsoft.com/office/powerpoint/2010/main" val="330851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00830FC-8826-4006-A5A9-B5488AD80A59}" type="datetimeFigureOut">
              <a:rPr lang="en-US" smtClean="0"/>
              <a:t>10/2/2019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FA93CB9-9007-42E3-BCA0-EABE22A0F1A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7730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400" dirty="0"/>
              <a:t>How Can You Learn Important Vocabulary Words?</a:t>
            </a:r>
            <a:endParaRPr lang="en-US" sz="6400" dirty="0"/>
          </a:p>
        </p:txBody>
      </p:sp>
      <p:sp>
        <p:nvSpPr>
          <p:cNvPr id="3" name="Subtitle 2"/>
          <p:cNvSpPr>
            <a:spLocks noGrp="1"/>
          </p:cNvSpPr>
          <p:nvPr>
            <p:ph type="subTitle" idx="1"/>
          </p:nvPr>
        </p:nvSpPr>
        <p:spPr/>
        <p:txBody>
          <a:bodyPr/>
          <a:lstStyle/>
          <a:p>
            <a:r>
              <a:rPr lang="en-US" smtClean="0"/>
              <a:t>Family Workshop presentation #3</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553697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315" y="269479"/>
            <a:ext cx="7772400" cy="730982"/>
          </a:xfrm>
        </p:spPr>
        <p:txBody>
          <a:bodyPr/>
          <a:lstStyle/>
          <a:p>
            <a:r>
              <a:rPr lang="en-US" dirty="0" err="1" smtClean="0"/>
              <a:t>Frayer</a:t>
            </a:r>
            <a:r>
              <a:rPr lang="en-US" dirty="0" smtClean="0"/>
              <a:t> </a:t>
            </a:r>
            <a:r>
              <a:rPr lang="en-US" dirty="0"/>
              <a:t>M</a:t>
            </a:r>
            <a:r>
              <a:rPr lang="en-US" dirty="0" smtClean="0"/>
              <a:t>odel</a:t>
            </a:r>
            <a:endParaRPr lang="en-US" dirty="0"/>
          </a:p>
        </p:txBody>
      </p:sp>
      <p:graphicFrame>
        <p:nvGraphicFramePr>
          <p:cNvPr id="4" name="Content Placeholder 3"/>
          <p:cNvGraphicFramePr>
            <a:graphicFrameLocks noGrp="1"/>
          </p:cNvGraphicFramePr>
          <p:nvPr>
            <p:ph idx="1"/>
            <p:extLst/>
          </p:nvPr>
        </p:nvGraphicFramePr>
        <p:xfrm>
          <a:off x="1981200" y="1600200"/>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smtClean="0"/>
                        <a:t>Definition</a:t>
                      </a:r>
                    </a:p>
                    <a:p>
                      <a:endParaRPr lang="en-US" dirty="0" smtClean="0"/>
                    </a:p>
                  </a:txBody>
                  <a:tcPr/>
                </a:tc>
                <a:tc>
                  <a:txBody>
                    <a:bodyPr/>
                    <a:lstStyle/>
                    <a:p>
                      <a:pPr algn="r"/>
                      <a:r>
                        <a:rPr lang="en-US" sz="2400" dirty="0" smtClean="0"/>
                        <a:t>                     Characteristics</a:t>
                      </a:r>
                      <a:endParaRPr lang="en-US" sz="2400" dirty="0"/>
                    </a:p>
                  </a:txBody>
                  <a:tcPr/>
                </a:tc>
                <a:extLst>
                  <a:ext uri="{0D108BD9-81ED-4DB2-BD59-A6C34878D82A}">
                    <a16:rowId xmlns:a16="http://schemas.microsoft.com/office/drawing/2014/main" val="10000"/>
                  </a:ext>
                </a:extLst>
              </a:tr>
              <a:tr h="2324100">
                <a:tc>
                  <a:txBody>
                    <a:bodyPr/>
                    <a:lstStyle/>
                    <a:p>
                      <a:r>
                        <a:rPr lang="en-US" sz="2400" b="1" dirty="0" smtClean="0"/>
                        <a:t>Examples</a:t>
                      </a:r>
                    </a:p>
                    <a:p>
                      <a:endParaRPr lang="en-US" dirty="0" smtClean="0"/>
                    </a:p>
                    <a:p>
                      <a:endParaRPr lang="en-US" dirty="0"/>
                    </a:p>
                  </a:txBody>
                  <a:tcPr/>
                </a:tc>
                <a:tc>
                  <a:txBody>
                    <a:bodyPr/>
                    <a:lstStyle/>
                    <a:p>
                      <a:pPr algn="r"/>
                      <a:r>
                        <a:rPr lang="en-US" sz="2400" b="1" dirty="0" smtClean="0"/>
                        <a:t>                      Non-Examples</a:t>
                      </a:r>
                      <a:endParaRPr lang="en-US" sz="2400" b="1" dirty="0"/>
                    </a:p>
                  </a:txBody>
                  <a:tcPr/>
                </a:tc>
                <a:extLst>
                  <a:ext uri="{0D108BD9-81ED-4DB2-BD59-A6C34878D82A}">
                    <a16:rowId xmlns:a16="http://schemas.microsoft.com/office/drawing/2014/main" val="10001"/>
                  </a:ext>
                </a:extLst>
              </a:tr>
            </a:tbl>
          </a:graphicData>
        </a:graphic>
      </p:graphicFrame>
      <p:sp>
        <p:nvSpPr>
          <p:cNvPr id="7" name="Slide Number Placeholder 6"/>
          <p:cNvSpPr>
            <a:spLocks noGrp="1"/>
          </p:cNvSpPr>
          <p:nvPr>
            <p:ph type="sldNum" sz="quarter" idx="12"/>
          </p:nvPr>
        </p:nvSpPr>
        <p:spPr/>
        <p:txBody>
          <a:bodyPr/>
          <a:lstStyle/>
          <a:p>
            <a:fld id="{B6D9322F-919B-430E-8C7B-7E9CB07654DF}" type="slidenum">
              <a:rPr lang="en-US" smtClean="0"/>
              <a:t>10</a:t>
            </a:fld>
            <a:endParaRPr lang="en-US"/>
          </a:p>
        </p:txBody>
      </p:sp>
      <p:sp>
        <p:nvSpPr>
          <p:cNvPr id="5" name="Line Callout 1 4"/>
          <p:cNvSpPr/>
          <p:nvPr/>
        </p:nvSpPr>
        <p:spPr>
          <a:xfrm>
            <a:off x="3842657" y="1127053"/>
            <a:ext cx="3273399" cy="1239628"/>
          </a:xfrm>
          <a:prstGeom prst="borderCallout1">
            <a:avLst>
              <a:gd name="adj1" fmla="val 48938"/>
              <a:gd name="adj2" fmla="val 99400"/>
              <a:gd name="adj3" fmla="val 57766"/>
              <a:gd name="adj4" fmla="val 126517"/>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Write special </a:t>
            </a:r>
            <a:r>
              <a:rPr lang="en-US" dirty="0"/>
              <a:t>parts or </a:t>
            </a:r>
            <a:r>
              <a:rPr lang="en-US" dirty="0"/>
              <a:t>ideas about the vocabulary word. How is this word </a:t>
            </a:r>
            <a:r>
              <a:rPr lang="en-US" dirty="0"/>
              <a:t>different </a:t>
            </a:r>
            <a:r>
              <a:rPr lang="en-US" dirty="0"/>
              <a:t>from </a:t>
            </a:r>
            <a:r>
              <a:rPr lang="en-US" dirty="0"/>
              <a:t>other words that are like it?</a:t>
            </a:r>
            <a:endParaRPr lang="en-US" dirty="0"/>
          </a:p>
        </p:txBody>
      </p:sp>
      <p:sp>
        <p:nvSpPr>
          <p:cNvPr id="6" name="Oval 5"/>
          <p:cNvSpPr/>
          <p:nvPr/>
        </p:nvSpPr>
        <p:spPr>
          <a:xfrm>
            <a:off x="8006444" y="1258643"/>
            <a:ext cx="2318657" cy="110803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797458" y="3693468"/>
            <a:ext cx="2640114" cy="461665"/>
          </a:xfrm>
          <a:prstGeom prst="rect">
            <a:avLst/>
          </a:prstGeom>
          <a:solidFill>
            <a:schemeClr val="bg1"/>
          </a:solidFill>
        </p:spPr>
        <p:txBody>
          <a:bodyPr wrap="square" rtlCol="0">
            <a:spAutoFit/>
          </a:bodyPr>
          <a:lstStyle/>
          <a:p>
            <a:pPr algn="ctr"/>
            <a:r>
              <a:rPr lang="en-US" sz="2400" b="1" dirty="0"/>
              <a:t>v</a:t>
            </a:r>
            <a:r>
              <a:rPr lang="en-US" sz="2400" b="1" dirty="0"/>
              <a:t>ocabulary word</a:t>
            </a:r>
            <a:endParaRPr lang="en-US" sz="2400" b="1" dirty="0"/>
          </a:p>
        </p:txBody>
      </p:sp>
    </p:spTree>
    <p:extLst>
      <p:ext uri="{BB962C8B-B14F-4D97-AF65-F5344CB8AC3E}">
        <p14:creationId xmlns:p14="http://schemas.microsoft.com/office/powerpoint/2010/main" val="1892878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315" y="269479"/>
            <a:ext cx="7772400" cy="730982"/>
          </a:xfrm>
        </p:spPr>
        <p:txBody>
          <a:bodyPr/>
          <a:lstStyle/>
          <a:p>
            <a:r>
              <a:rPr lang="en-US" dirty="0" err="1" smtClean="0"/>
              <a:t>Frayer</a:t>
            </a:r>
            <a:r>
              <a:rPr lang="en-US" dirty="0" smtClean="0"/>
              <a:t> </a:t>
            </a:r>
            <a:r>
              <a:rPr lang="en-US" dirty="0"/>
              <a:t>M</a:t>
            </a:r>
            <a:r>
              <a:rPr lang="en-US" dirty="0" smtClean="0"/>
              <a:t>odel</a:t>
            </a:r>
            <a:endParaRPr lang="en-US" dirty="0"/>
          </a:p>
        </p:txBody>
      </p:sp>
      <p:graphicFrame>
        <p:nvGraphicFramePr>
          <p:cNvPr id="4" name="Content Placeholder 3"/>
          <p:cNvGraphicFramePr>
            <a:graphicFrameLocks noGrp="1"/>
          </p:cNvGraphicFramePr>
          <p:nvPr>
            <p:ph idx="1"/>
            <p:extLst/>
          </p:nvPr>
        </p:nvGraphicFramePr>
        <p:xfrm>
          <a:off x="1981200" y="1600200"/>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smtClean="0"/>
                        <a:t>Definition</a:t>
                      </a:r>
                    </a:p>
                    <a:p>
                      <a:endParaRPr lang="en-US" dirty="0" smtClean="0"/>
                    </a:p>
                  </a:txBody>
                  <a:tcPr/>
                </a:tc>
                <a:tc>
                  <a:txBody>
                    <a:bodyPr/>
                    <a:lstStyle/>
                    <a:p>
                      <a:pPr algn="r"/>
                      <a:r>
                        <a:rPr lang="en-US" sz="2400" dirty="0" smtClean="0"/>
                        <a:t>                     Characteristics</a:t>
                      </a:r>
                      <a:endParaRPr lang="en-US" sz="2400" dirty="0"/>
                    </a:p>
                  </a:txBody>
                  <a:tcPr/>
                </a:tc>
                <a:extLst>
                  <a:ext uri="{0D108BD9-81ED-4DB2-BD59-A6C34878D82A}">
                    <a16:rowId xmlns:a16="http://schemas.microsoft.com/office/drawing/2014/main" val="10000"/>
                  </a:ext>
                </a:extLst>
              </a:tr>
              <a:tr h="2324100">
                <a:tc>
                  <a:txBody>
                    <a:bodyPr/>
                    <a:lstStyle/>
                    <a:p>
                      <a:r>
                        <a:rPr lang="en-US" sz="2400" b="1" dirty="0" smtClean="0"/>
                        <a:t>Examples</a:t>
                      </a:r>
                    </a:p>
                    <a:p>
                      <a:endParaRPr lang="en-US" dirty="0" smtClean="0"/>
                    </a:p>
                    <a:p>
                      <a:endParaRPr lang="en-US" dirty="0"/>
                    </a:p>
                  </a:txBody>
                  <a:tcPr/>
                </a:tc>
                <a:tc>
                  <a:txBody>
                    <a:bodyPr/>
                    <a:lstStyle/>
                    <a:p>
                      <a:pPr algn="r"/>
                      <a:r>
                        <a:rPr lang="en-US" sz="2400" b="1" dirty="0" smtClean="0"/>
                        <a:t>                      Non-Examples</a:t>
                      </a:r>
                      <a:endParaRPr lang="en-US" sz="2400" b="1" dirty="0"/>
                    </a:p>
                  </a:txBody>
                  <a:tcPr/>
                </a:tc>
                <a:extLst>
                  <a:ext uri="{0D108BD9-81ED-4DB2-BD59-A6C34878D82A}">
                    <a16:rowId xmlns:a16="http://schemas.microsoft.com/office/drawing/2014/main" val="10001"/>
                  </a:ext>
                </a:extLst>
              </a:tr>
            </a:tbl>
          </a:graphicData>
        </a:graphic>
      </p:graphicFrame>
      <p:sp>
        <p:nvSpPr>
          <p:cNvPr id="7" name="Slide Number Placeholder 6"/>
          <p:cNvSpPr>
            <a:spLocks noGrp="1"/>
          </p:cNvSpPr>
          <p:nvPr>
            <p:ph type="sldNum" sz="quarter" idx="12"/>
          </p:nvPr>
        </p:nvSpPr>
        <p:spPr/>
        <p:txBody>
          <a:bodyPr/>
          <a:lstStyle/>
          <a:p>
            <a:fld id="{B6D9322F-919B-430E-8C7B-7E9CB07654DF}" type="slidenum">
              <a:rPr lang="en-US" smtClean="0"/>
              <a:t>11</a:t>
            </a:fld>
            <a:endParaRPr lang="en-US"/>
          </a:p>
        </p:txBody>
      </p:sp>
      <p:sp>
        <p:nvSpPr>
          <p:cNvPr id="5" name="Line Callout 1 4"/>
          <p:cNvSpPr/>
          <p:nvPr/>
        </p:nvSpPr>
        <p:spPr>
          <a:xfrm>
            <a:off x="4232114" y="4793266"/>
            <a:ext cx="3855972" cy="1666521"/>
          </a:xfrm>
          <a:prstGeom prst="borderCallout1">
            <a:avLst>
              <a:gd name="adj1" fmla="val 52711"/>
              <a:gd name="adj2" fmla="val -600"/>
              <a:gd name="adj3" fmla="val -12096"/>
              <a:gd name="adj4" fmla="val -35446"/>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Use different ways of showing the word and how it might be used or seen. Each example should meet all the characteristics you listed in the upper right. You need at least 3 examples.</a:t>
            </a:r>
            <a:endParaRPr lang="en-US" dirty="0"/>
          </a:p>
        </p:txBody>
      </p:sp>
      <p:sp>
        <p:nvSpPr>
          <p:cNvPr id="6" name="Oval 5"/>
          <p:cNvSpPr/>
          <p:nvPr/>
        </p:nvSpPr>
        <p:spPr>
          <a:xfrm>
            <a:off x="1825216" y="3711389"/>
            <a:ext cx="1756185" cy="876941"/>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797458" y="3693468"/>
            <a:ext cx="2640114" cy="461665"/>
          </a:xfrm>
          <a:prstGeom prst="rect">
            <a:avLst/>
          </a:prstGeom>
          <a:solidFill>
            <a:schemeClr val="bg1"/>
          </a:solidFill>
        </p:spPr>
        <p:txBody>
          <a:bodyPr wrap="square" rtlCol="0">
            <a:spAutoFit/>
          </a:bodyPr>
          <a:lstStyle/>
          <a:p>
            <a:pPr algn="ctr"/>
            <a:r>
              <a:rPr lang="en-US" sz="2400" b="1" dirty="0"/>
              <a:t>v</a:t>
            </a:r>
            <a:r>
              <a:rPr lang="en-US" sz="2400" b="1" dirty="0"/>
              <a:t>ocabulary word</a:t>
            </a:r>
            <a:endParaRPr lang="en-US" sz="2400" b="1" dirty="0"/>
          </a:p>
        </p:txBody>
      </p:sp>
    </p:spTree>
    <p:extLst>
      <p:ext uri="{BB962C8B-B14F-4D97-AF65-F5344CB8AC3E}">
        <p14:creationId xmlns:p14="http://schemas.microsoft.com/office/powerpoint/2010/main" val="6533124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315" y="269479"/>
            <a:ext cx="7772400" cy="730982"/>
          </a:xfrm>
        </p:spPr>
        <p:txBody>
          <a:bodyPr/>
          <a:lstStyle/>
          <a:p>
            <a:r>
              <a:rPr lang="en-US" dirty="0" err="1" smtClean="0"/>
              <a:t>Frayer</a:t>
            </a:r>
            <a:r>
              <a:rPr lang="en-US" dirty="0" smtClean="0"/>
              <a:t> </a:t>
            </a:r>
            <a:r>
              <a:rPr lang="en-US" dirty="0"/>
              <a:t>M</a:t>
            </a:r>
            <a:r>
              <a:rPr lang="en-US" dirty="0" smtClean="0"/>
              <a:t>odel</a:t>
            </a:r>
            <a:endParaRPr lang="en-US" dirty="0"/>
          </a:p>
        </p:txBody>
      </p:sp>
      <p:graphicFrame>
        <p:nvGraphicFramePr>
          <p:cNvPr id="4" name="Content Placeholder 3"/>
          <p:cNvGraphicFramePr>
            <a:graphicFrameLocks noGrp="1"/>
          </p:cNvGraphicFramePr>
          <p:nvPr>
            <p:ph idx="1"/>
            <p:extLst/>
          </p:nvPr>
        </p:nvGraphicFramePr>
        <p:xfrm>
          <a:off x="1981200" y="1600200"/>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smtClean="0"/>
                        <a:t>Definition</a:t>
                      </a:r>
                    </a:p>
                    <a:p>
                      <a:endParaRPr lang="en-US" dirty="0" smtClean="0"/>
                    </a:p>
                  </a:txBody>
                  <a:tcPr/>
                </a:tc>
                <a:tc>
                  <a:txBody>
                    <a:bodyPr/>
                    <a:lstStyle/>
                    <a:p>
                      <a:pPr algn="r"/>
                      <a:r>
                        <a:rPr lang="en-US" sz="2400" dirty="0" smtClean="0"/>
                        <a:t>                     Characteristics</a:t>
                      </a:r>
                      <a:endParaRPr lang="en-US" sz="2400" dirty="0"/>
                    </a:p>
                  </a:txBody>
                  <a:tcPr/>
                </a:tc>
                <a:extLst>
                  <a:ext uri="{0D108BD9-81ED-4DB2-BD59-A6C34878D82A}">
                    <a16:rowId xmlns:a16="http://schemas.microsoft.com/office/drawing/2014/main" val="10000"/>
                  </a:ext>
                </a:extLst>
              </a:tr>
              <a:tr h="2324100">
                <a:tc>
                  <a:txBody>
                    <a:bodyPr/>
                    <a:lstStyle/>
                    <a:p>
                      <a:r>
                        <a:rPr lang="en-US" sz="2400" b="1" dirty="0" smtClean="0"/>
                        <a:t>Examples</a:t>
                      </a:r>
                    </a:p>
                    <a:p>
                      <a:endParaRPr lang="en-US" dirty="0" smtClean="0"/>
                    </a:p>
                    <a:p>
                      <a:endParaRPr lang="en-US" dirty="0"/>
                    </a:p>
                  </a:txBody>
                  <a:tcPr/>
                </a:tc>
                <a:tc>
                  <a:txBody>
                    <a:bodyPr/>
                    <a:lstStyle/>
                    <a:p>
                      <a:pPr algn="r"/>
                      <a:r>
                        <a:rPr lang="en-US" sz="2400" b="1" dirty="0" smtClean="0"/>
                        <a:t>                      Non-Examples</a:t>
                      </a:r>
                      <a:endParaRPr lang="en-US" sz="2400" b="1" dirty="0"/>
                    </a:p>
                  </a:txBody>
                  <a:tcPr/>
                </a:tc>
                <a:extLst>
                  <a:ext uri="{0D108BD9-81ED-4DB2-BD59-A6C34878D82A}">
                    <a16:rowId xmlns:a16="http://schemas.microsoft.com/office/drawing/2014/main" val="10001"/>
                  </a:ext>
                </a:extLst>
              </a:tr>
            </a:tbl>
          </a:graphicData>
        </a:graphic>
      </p:graphicFrame>
      <p:sp>
        <p:nvSpPr>
          <p:cNvPr id="7" name="Slide Number Placeholder 6"/>
          <p:cNvSpPr>
            <a:spLocks noGrp="1"/>
          </p:cNvSpPr>
          <p:nvPr>
            <p:ph type="sldNum" sz="quarter" idx="12"/>
          </p:nvPr>
        </p:nvSpPr>
        <p:spPr/>
        <p:txBody>
          <a:bodyPr/>
          <a:lstStyle/>
          <a:p>
            <a:fld id="{B6D9322F-919B-430E-8C7B-7E9CB07654DF}" type="slidenum">
              <a:rPr lang="en-US" smtClean="0"/>
              <a:t>12</a:t>
            </a:fld>
            <a:endParaRPr lang="en-US"/>
          </a:p>
        </p:txBody>
      </p:sp>
      <p:sp>
        <p:nvSpPr>
          <p:cNvPr id="5" name="Line Callout 1 4"/>
          <p:cNvSpPr/>
          <p:nvPr/>
        </p:nvSpPr>
        <p:spPr>
          <a:xfrm>
            <a:off x="4022271" y="4733364"/>
            <a:ext cx="4289805" cy="1726422"/>
          </a:xfrm>
          <a:prstGeom prst="borderCallout1">
            <a:avLst>
              <a:gd name="adj1" fmla="val 48233"/>
              <a:gd name="adj2" fmla="val 99279"/>
              <a:gd name="adj3" fmla="val -1026"/>
              <a:gd name="adj4" fmla="val 122030"/>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Use different ways of showing  things that might be confused with the word. The non-examples should be really close to but not quite the same thing as the vocabulary word. You need at least </a:t>
            </a:r>
            <a:r>
              <a:rPr lang="en-US"/>
              <a:t>3 non-examples.</a:t>
            </a:r>
            <a:endParaRPr lang="en-US" dirty="0"/>
          </a:p>
        </p:txBody>
      </p:sp>
      <p:sp>
        <p:nvSpPr>
          <p:cNvPr id="6" name="Oval 5"/>
          <p:cNvSpPr/>
          <p:nvPr/>
        </p:nvSpPr>
        <p:spPr>
          <a:xfrm>
            <a:off x="8083738" y="3606492"/>
            <a:ext cx="2214922" cy="1097281"/>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797458" y="3693468"/>
            <a:ext cx="2640114" cy="461665"/>
          </a:xfrm>
          <a:prstGeom prst="rect">
            <a:avLst/>
          </a:prstGeom>
          <a:solidFill>
            <a:schemeClr val="bg1"/>
          </a:solidFill>
        </p:spPr>
        <p:txBody>
          <a:bodyPr wrap="square" rtlCol="0">
            <a:spAutoFit/>
          </a:bodyPr>
          <a:lstStyle/>
          <a:p>
            <a:pPr algn="ctr"/>
            <a:r>
              <a:rPr lang="en-US" sz="2400" b="1" dirty="0"/>
              <a:t>v</a:t>
            </a:r>
            <a:r>
              <a:rPr lang="en-US" sz="2400" b="1" dirty="0"/>
              <a:t>ocabulary word</a:t>
            </a:r>
            <a:endParaRPr lang="en-US" sz="2400" b="1" dirty="0"/>
          </a:p>
        </p:txBody>
      </p:sp>
    </p:spTree>
    <p:extLst>
      <p:ext uri="{BB962C8B-B14F-4D97-AF65-F5344CB8AC3E}">
        <p14:creationId xmlns:p14="http://schemas.microsoft.com/office/powerpoint/2010/main" val="25264307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315" y="269479"/>
            <a:ext cx="7772400" cy="730982"/>
          </a:xfrm>
        </p:spPr>
        <p:txBody>
          <a:bodyPr/>
          <a:lstStyle/>
          <a:p>
            <a:r>
              <a:rPr lang="en-US" dirty="0" smtClean="0"/>
              <a:t>Sample </a:t>
            </a:r>
            <a:r>
              <a:rPr lang="en-US" dirty="0" err="1" smtClean="0"/>
              <a:t>Frayer</a:t>
            </a:r>
            <a:r>
              <a:rPr lang="en-US" dirty="0" smtClean="0"/>
              <a:t> Model</a:t>
            </a:r>
            <a:endParaRPr lang="en-US" dirty="0"/>
          </a:p>
        </p:txBody>
      </p:sp>
      <p:graphicFrame>
        <p:nvGraphicFramePr>
          <p:cNvPr id="4" name="Content Placeholder 3"/>
          <p:cNvGraphicFramePr>
            <a:graphicFrameLocks noGrp="1"/>
          </p:cNvGraphicFramePr>
          <p:nvPr>
            <p:ph idx="1"/>
            <p:extLst/>
          </p:nvPr>
        </p:nvGraphicFramePr>
        <p:xfrm>
          <a:off x="1981200" y="1313964"/>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smtClean="0"/>
                        <a:t>Definition</a:t>
                      </a:r>
                    </a:p>
                    <a:p>
                      <a:endParaRPr lang="en-US" dirty="0" smtClean="0"/>
                    </a:p>
                    <a:p>
                      <a:r>
                        <a:rPr lang="en-US" sz="2200" b="0" dirty="0" smtClean="0"/>
                        <a:t>a little bit scared or afraid</a:t>
                      </a:r>
                    </a:p>
                  </a:txBody>
                  <a:tcPr/>
                </a:tc>
                <a:tc>
                  <a:txBody>
                    <a:bodyPr/>
                    <a:lstStyle/>
                    <a:p>
                      <a:pPr algn="r"/>
                      <a:r>
                        <a:rPr lang="en-US" sz="2400" dirty="0" smtClean="0"/>
                        <a:t>Characteristics</a:t>
                      </a:r>
                    </a:p>
                    <a:p>
                      <a:pPr marL="242888" indent="-242888" algn="l">
                        <a:buFont typeface="Arial" charset="0"/>
                        <a:buChar char="•"/>
                        <a:tabLst/>
                      </a:pPr>
                      <a:r>
                        <a:rPr lang="en-US" sz="2200" b="0" dirty="0" smtClean="0"/>
                        <a:t>heart beating</a:t>
                      </a:r>
                      <a:r>
                        <a:rPr lang="en-US" sz="2200" b="0" baseline="0" dirty="0" smtClean="0"/>
                        <a:t> fast</a:t>
                      </a:r>
                    </a:p>
                    <a:p>
                      <a:pPr marL="242888" indent="-242888" algn="l">
                        <a:buFont typeface="Arial" charset="0"/>
                        <a:buChar char="•"/>
                        <a:tabLst/>
                      </a:pPr>
                      <a:r>
                        <a:rPr lang="en-US" sz="2200" b="0" baseline="0" dirty="0" smtClean="0"/>
                        <a:t>something seems a little dangerous</a:t>
                      </a:r>
                    </a:p>
                    <a:p>
                      <a:pPr marL="242888" indent="-242888" algn="l">
                        <a:buFont typeface="Arial" charset="0"/>
                        <a:buChar char="•"/>
                        <a:tabLst/>
                      </a:pPr>
                      <a:r>
                        <a:rPr lang="en-US" sz="2200" b="0" dirty="0" smtClean="0"/>
                        <a:t>still</a:t>
                      </a:r>
                      <a:r>
                        <a:rPr lang="en-US" sz="2200" b="0" baseline="0" dirty="0" smtClean="0"/>
                        <a:t> want to do it</a:t>
                      </a:r>
                      <a:endParaRPr lang="en-US" sz="2200" b="0" dirty="0"/>
                    </a:p>
                  </a:txBody>
                  <a:tcPr/>
                </a:tc>
                <a:extLst>
                  <a:ext uri="{0D108BD9-81ED-4DB2-BD59-A6C34878D82A}">
                    <a16:rowId xmlns:a16="http://schemas.microsoft.com/office/drawing/2014/main" val="10000"/>
                  </a:ext>
                </a:extLst>
              </a:tr>
              <a:tr h="2324100">
                <a:tc>
                  <a:txBody>
                    <a:bodyPr/>
                    <a:lstStyle/>
                    <a:p>
                      <a:r>
                        <a:rPr lang="en-US" sz="2400" b="1" dirty="0" smtClean="0"/>
                        <a:t>Examples</a:t>
                      </a:r>
                    </a:p>
                    <a:p>
                      <a:endParaRPr lang="en-US" dirty="0" smtClean="0"/>
                    </a:p>
                    <a:p>
                      <a:pPr marL="242888" indent="-242888">
                        <a:buFont typeface="Arial" charset="0"/>
                        <a:buChar char="•"/>
                        <a:tabLst/>
                      </a:pPr>
                      <a:r>
                        <a:rPr lang="en-US" sz="2200" dirty="0" smtClean="0"/>
                        <a:t>driving fast</a:t>
                      </a:r>
                    </a:p>
                    <a:p>
                      <a:pPr marL="242888" indent="-242888">
                        <a:spcBef>
                          <a:spcPts val="2200"/>
                        </a:spcBef>
                        <a:buFont typeface="Arial" charset="0"/>
                        <a:buChar char="•"/>
                        <a:tabLst/>
                      </a:pPr>
                      <a:r>
                        <a:rPr lang="en-US" sz="2200" dirty="0" smtClean="0"/>
                        <a:t>taking a test</a:t>
                      </a:r>
                    </a:p>
                    <a:p>
                      <a:pPr marL="242888" indent="-242888">
                        <a:spcBef>
                          <a:spcPts val="2200"/>
                        </a:spcBef>
                        <a:buFont typeface="Arial" charset="0"/>
                        <a:buChar char="•"/>
                        <a:tabLst/>
                      </a:pPr>
                      <a:r>
                        <a:rPr lang="en-US" sz="2200" dirty="0" smtClean="0"/>
                        <a:t>going to a new school or job</a:t>
                      </a:r>
                      <a:endParaRPr lang="en-US" sz="2200" dirty="0"/>
                    </a:p>
                  </a:txBody>
                  <a:tcPr/>
                </a:tc>
                <a:tc>
                  <a:txBody>
                    <a:bodyPr/>
                    <a:lstStyle/>
                    <a:p>
                      <a:pPr algn="r"/>
                      <a:r>
                        <a:rPr lang="en-US" sz="2400" b="1" dirty="0" smtClean="0"/>
                        <a:t>Non-Examples</a:t>
                      </a:r>
                    </a:p>
                    <a:p>
                      <a:pPr algn="l"/>
                      <a:endParaRPr lang="en-US" sz="1200" b="0" dirty="0" smtClean="0"/>
                    </a:p>
                    <a:p>
                      <a:pPr marL="242888" indent="-242888" algn="l">
                        <a:buFont typeface="Arial" charset="0"/>
                        <a:buChar char="•"/>
                        <a:tabLst/>
                      </a:pPr>
                      <a:r>
                        <a:rPr lang="en-US" sz="2200" b="0" dirty="0" smtClean="0"/>
                        <a:t>sitting</a:t>
                      </a:r>
                      <a:r>
                        <a:rPr lang="en-US" sz="2200" b="0" baseline="0" dirty="0" smtClean="0"/>
                        <a:t> in a parked car in a safe place</a:t>
                      </a:r>
                    </a:p>
                    <a:p>
                      <a:pPr marL="242888" indent="-242888" algn="l">
                        <a:buFont typeface="Arial" charset="0"/>
                        <a:buChar char="•"/>
                        <a:tabLst/>
                      </a:pPr>
                      <a:r>
                        <a:rPr lang="en-US" sz="2200" b="0" dirty="0" smtClean="0"/>
                        <a:t>playing</a:t>
                      </a:r>
                      <a:r>
                        <a:rPr lang="en-US" sz="2200" b="0" baseline="0" dirty="0" smtClean="0"/>
                        <a:t> your favorite                 game or sport</a:t>
                      </a:r>
                      <a:endParaRPr lang="en-US" sz="2200" b="0" dirty="0" smtClean="0"/>
                    </a:p>
                    <a:p>
                      <a:pPr marL="242888" indent="-242888" algn="l">
                        <a:buFont typeface="Arial" charset="0"/>
                        <a:buChar char="•"/>
                        <a:tabLst/>
                      </a:pPr>
                      <a:r>
                        <a:rPr lang="en-US" sz="2200" b="0" dirty="0" smtClean="0"/>
                        <a:t>going</a:t>
                      </a:r>
                      <a:r>
                        <a:rPr lang="en-US" sz="2200" b="0" baseline="0" dirty="0" smtClean="0"/>
                        <a:t> to see a good friend</a:t>
                      </a:r>
                      <a:endParaRPr lang="en-US" sz="2200" b="0" dirty="0" smtClean="0"/>
                    </a:p>
                  </a:txBody>
                  <a:tcPr/>
                </a:tc>
                <a:extLst>
                  <a:ext uri="{0D108BD9-81ED-4DB2-BD59-A6C34878D82A}">
                    <a16:rowId xmlns:a16="http://schemas.microsoft.com/office/drawing/2014/main" val="10001"/>
                  </a:ext>
                </a:extLst>
              </a:tr>
            </a:tbl>
          </a:graphicData>
        </a:graphic>
      </p:graphicFrame>
      <p:sp>
        <p:nvSpPr>
          <p:cNvPr id="5" name="Slide Number Placeholder 4"/>
          <p:cNvSpPr>
            <a:spLocks noGrp="1"/>
          </p:cNvSpPr>
          <p:nvPr>
            <p:ph type="sldNum" sz="quarter" idx="12"/>
          </p:nvPr>
        </p:nvSpPr>
        <p:spPr/>
        <p:txBody>
          <a:bodyPr/>
          <a:lstStyle/>
          <a:p>
            <a:fld id="{B6D9322F-919B-430E-8C7B-7E9CB07654DF}" type="slidenum">
              <a:rPr lang="en-US" smtClean="0"/>
              <a:t>13</a:t>
            </a:fld>
            <a:endParaRPr lang="en-US"/>
          </a:p>
        </p:txBody>
      </p:sp>
      <p:sp>
        <p:nvSpPr>
          <p:cNvPr id="3" name="TextBox 2"/>
          <p:cNvSpPr txBox="1"/>
          <p:nvPr/>
        </p:nvSpPr>
        <p:spPr>
          <a:xfrm>
            <a:off x="4557817" y="3331982"/>
            <a:ext cx="3079410" cy="461665"/>
          </a:xfrm>
          <a:prstGeom prst="rect">
            <a:avLst/>
          </a:prstGeom>
          <a:solidFill>
            <a:schemeClr val="bg1"/>
          </a:solidFill>
        </p:spPr>
        <p:txBody>
          <a:bodyPr wrap="square" rtlCol="0">
            <a:spAutoFit/>
          </a:bodyPr>
          <a:lstStyle/>
          <a:p>
            <a:pPr algn="ctr"/>
            <a:r>
              <a:rPr lang="en-US" sz="2400" b="1" dirty="0"/>
              <a:t>n</a:t>
            </a:r>
            <a:r>
              <a:rPr lang="en-US" sz="2400" b="1" dirty="0"/>
              <a:t>ervous</a:t>
            </a:r>
            <a:endParaRPr lang="en-US" sz="2400" b="1" dirty="0"/>
          </a:p>
        </p:txBody>
      </p:sp>
      <p:pic>
        <p:nvPicPr>
          <p:cNvPr id="6" name="Picture 5"/>
          <p:cNvPicPr>
            <a:picLocks noChangeAspect="1"/>
          </p:cNvPicPr>
          <p:nvPr/>
        </p:nvPicPr>
        <p:blipFill>
          <a:blip r:embed="rId3"/>
          <a:stretch>
            <a:fillRect/>
          </a:stretch>
        </p:blipFill>
        <p:spPr>
          <a:xfrm>
            <a:off x="3844133" y="4663593"/>
            <a:ext cx="713684" cy="790150"/>
          </a:xfrm>
          <a:prstGeom prst="rect">
            <a:avLst/>
          </a:prstGeom>
        </p:spPr>
      </p:pic>
      <p:pic>
        <p:nvPicPr>
          <p:cNvPr id="7" name="Picture 6"/>
          <p:cNvPicPr>
            <a:picLocks noChangeAspect="1"/>
          </p:cNvPicPr>
          <p:nvPr/>
        </p:nvPicPr>
        <p:blipFill rotWithShape="1">
          <a:blip r:embed="rId4"/>
          <a:srcRect l="22284" r="9965"/>
          <a:stretch/>
        </p:blipFill>
        <p:spPr>
          <a:xfrm>
            <a:off x="9198901" y="4571809"/>
            <a:ext cx="734462" cy="973718"/>
          </a:xfrm>
          <a:prstGeom prst="rect">
            <a:avLst/>
          </a:prstGeom>
        </p:spPr>
      </p:pic>
    </p:spTree>
    <p:extLst>
      <p:ext uri="{BB962C8B-B14F-4D97-AF65-F5344CB8AC3E}">
        <p14:creationId xmlns:p14="http://schemas.microsoft.com/office/powerpoint/2010/main" val="85316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214687" y="221009"/>
            <a:ext cx="7772400" cy="870832"/>
          </a:xfrm>
        </p:spPr>
        <p:txBody>
          <a:bodyPr/>
          <a:lstStyle/>
          <a:p>
            <a:r>
              <a:rPr lang="en-US" dirty="0" err="1" smtClean="0"/>
              <a:t>Frayer</a:t>
            </a:r>
            <a:r>
              <a:rPr lang="en-US" dirty="0" smtClean="0"/>
              <a:t> Model: Your Turn</a:t>
            </a:r>
            <a:endParaRPr lang="en-US" dirty="0"/>
          </a:p>
        </p:txBody>
      </p:sp>
      <p:graphicFrame>
        <p:nvGraphicFramePr>
          <p:cNvPr id="4" name="Content Placeholder 3"/>
          <p:cNvGraphicFramePr>
            <a:graphicFrameLocks noGrp="1"/>
          </p:cNvGraphicFramePr>
          <p:nvPr>
            <p:ph idx="1"/>
            <p:extLst/>
          </p:nvPr>
        </p:nvGraphicFramePr>
        <p:xfrm>
          <a:off x="1814455" y="1091841"/>
          <a:ext cx="8635702" cy="5306060"/>
        </p:xfrm>
        <a:graphic>
          <a:graphicData uri="http://schemas.openxmlformats.org/drawingml/2006/table">
            <a:tbl>
              <a:tblPr firstRow="1" bandRow="1">
                <a:tableStyleId>{5C22544A-7EE6-4342-B048-85BDC9FD1C3A}</a:tableStyleId>
              </a:tblPr>
              <a:tblGrid>
                <a:gridCol w="4317851">
                  <a:extLst>
                    <a:ext uri="{9D8B030D-6E8A-4147-A177-3AD203B41FA5}">
                      <a16:colId xmlns:a16="http://schemas.microsoft.com/office/drawing/2014/main" val="20000"/>
                    </a:ext>
                  </a:extLst>
                </a:gridCol>
                <a:gridCol w="4317851">
                  <a:extLst>
                    <a:ext uri="{9D8B030D-6E8A-4147-A177-3AD203B41FA5}">
                      <a16:colId xmlns:a16="http://schemas.microsoft.com/office/drawing/2014/main" val="20001"/>
                    </a:ext>
                  </a:extLst>
                </a:gridCol>
              </a:tblGrid>
              <a:tr h="2653030">
                <a:tc>
                  <a:txBody>
                    <a:bodyPr/>
                    <a:lstStyle/>
                    <a:p>
                      <a:r>
                        <a:rPr lang="en-US" sz="2400" b="1" dirty="0" smtClean="0"/>
                        <a:t>Definition</a:t>
                      </a:r>
                    </a:p>
                    <a:p>
                      <a:endParaRPr lang="en-US" sz="2400" b="1" dirty="0" smtClean="0"/>
                    </a:p>
                    <a:p>
                      <a:endParaRPr lang="en-US" dirty="0" smtClean="0"/>
                    </a:p>
                  </a:txBody>
                  <a:tcPr/>
                </a:tc>
                <a:tc>
                  <a:txBody>
                    <a:bodyPr/>
                    <a:lstStyle/>
                    <a:p>
                      <a:pPr algn="r"/>
                      <a:r>
                        <a:rPr lang="en-US" sz="2400" dirty="0" smtClean="0"/>
                        <a:t>Characteristics</a:t>
                      </a:r>
                    </a:p>
                  </a:txBody>
                  <a:tcPr/>
                </a:tc>
                <a:extLst>
                  <a:ext uri="{0D108BD9-81ED-4DB2-BD59-A6C34878D82A}">
                    <a16:rowId xmlns:a16="http://schemas.microsoft.com/office/drawing/2014/main" val="10000"/>
                  </a:ext>
                </a:extLst>
              </a:tr>
              <a:tr h="2653030">
                <a:tc>
                  <a:txBody>
                    <a:bodyPr/>
                    <a:lstStyle/>
                    <a:p>
                      <a:r>
                        <a:rPr lang="en-US" sz="2400" b="1" dirty="0" smtClean="0"/>
                        <a:t>Examples</a:t>
                      </a:r>
                      <a:endParaRPr lang="en-US" sz="1800" b="1" dirty="0" smtClean="0"/>
                    </a:p>
                    <a:p>
                      <a:pPr>
                        <a:spcBef>
                          <a:spcPts val="600"/>
                        </a:spcBef>
                      </a:pPr>
                      <a:endParaRPr lang="en-US" sz="2200" b="0" baseline="0" dirty="0" smtClean="0"/>
                    </a:p>
                  </a:txBody>
                  <a:tcPr/>
                </a:tc>
                <a:tc>
                  <a:txBody>
                    <a:bodyPr/>
                    <a:lstStyle/>
                    <a:p>
                      <a:pPr algn="r"/>
                      <a:r>
                        <a:rPr lang="en-US" sz="1800" b="1" dirty="0" smtClean="0"/>
                        <a:t>                             </a:t>
                      </a:r>
                      <a:r>
                        <a:rPr lang="en-US" sz="2400" b="1" dirty="0" smtClean="0"/>
                        <a:t>Non-Examples</a:t>
                      </a:r>
                    </a:p>
                    <a:p>
                      <a:pPr>
                        <a:spcBef>
                          <a:spcPts val="600"/>
                        </a:spcBef>
                      </a:pPr>
                      <a:endParaRPr lang="en-US" sz="2200" b="0" dirty="0" smtClean="0"/>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5028089" y="3501659"/>
            <a:ext cx="2145599" cy="461665"/>
          </a:xfrm>
          <a:prstGeom prst="rect">
            <a:avLst/>
          </a:prstGeom>
          <a:solidFill>
            <a:schemeClr val="bg1"/>
          </a:solidFill>
          <a:ln>
            <a:solidFill>
              <a:schemeClr val="tx1"/>
            </a:solidFill>
          </a:ln>
        </p:spPr>
        <p:txBody>
          <a:bodyPr wrap="square" rtlCol="0">
            <a:spAutoFit/>
          </a:bodyPr>
          <a:lstStyle/>
          <a:p>
            <a:pPr algn="ctr"/>
            <a:r>
              <a:rPr lang="en-US" sz="2400" b="1" dirty="0"/>
              <a:t>c</a:t>
            </a:r>
            <a:r>
              <a:rPr lang="en-US" sz="2400" b="1" dirty="0"/>
              <a:t>lassroom</a:t>
            </a:r>
            <a:endParaRPr lang="en-US" sz="2400" b="1" dirty="0"/>
          </a:p>
        </p:txBody>
      </p:sp>
    </p:spTree>
    <p:extLst>
      <p:ext uri="{BB962C8B-B14F-4D97-AF65-F5344CB8AC3E}">
        <p14:creationId xmlns:p14="http://schemas.microsoft.com/office/powerpoint/2010/main" val="1435751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214687" y="221009"/>
            <a:ext cx="7772400" cy="870832"/>
          </a:xfrm>
        </p:spPr>
        <p:txBody>
          <a:bodyPr/>
          <a:lstStyle/>
          <a:p>
            <a:r>
              <a:rPr lang="en-US" dirty="0" err="1" smtClean="0"/>
              <a:t>Frayer</a:t>
            </a:r>
            <a:r>
              <a:rPr lang="en-US" dirty="0" smtClean="0"/>
              <a:t> Model: Possible Answers</a:t>
            </a:r>
            <a:endParaRPr lang="en-US" dirty="0"/>
          </a:p>
        </p:txBody>
      </p:sp>
      <p:graphicFrame>
        <p:nvGraphicFramePr>
          <p:cNvPr id="4" name="Content Placeholder 3"/>
          <p:cNvGraphicFramePr>
            <a:graphicFrameLocks noGrp="1"/>
          </p:cNvGraphicFramePr>
          <p:nvPr>
            <p:ph idx="1"/>
            <p:extLst/>
          </p:nvPr>
        </p:nvGraphicFramePr>
        <p:xfrm>
          <a:off x="1814455" y="1091841"/>
          <a:ext cx="8635702" cy="5306060"/>
        </p:xfrm>
        <a:graphic>
          <a:graphicData uri="http://schemas.openxmlformats.org/drawingml/2006/table">
            <a:tbl>
              <a:tblPr firstRow="1" bandRow="1">
                <a:tableStyleId>{5C22544A-7EE6-4342-B048-85BDC9FD1C3A}</a:tableStyleId>
              </a:tblPr>
              <a:tblGrid>
                <a:gridCol w="4317851">
                  <a:extLst>
                    <a:ext uri="{9D8B030D-6E8A-4147-A177-3AD203B41FA5}">
                      <a16:colId xmlns:a16="http://schemas.microsoft.com/office/drawing/2014/main" val="20000"/>
                    </a:ext>
                  </a:extLst>
                </a:gridCol>
                <a:gridCol w="4317851">
                  <a:extLst>
                    <a:ext uri="{9D8B030D-6E8A-4147-A177-3AD203B41FA5}">
                      <a16:colId xmlns:a16="http://schemas.microsoft.com/office/drawing/2014/main" val="20001"/>
                    </a:ext>
                  </a:extLst>
                </a:gridCol>
              </a:tblGrid>
              <a:tr h="2653030">
                <a:tc>
                  <a:txBody>
                    <a:bodyPr/>
                    <a:lstStyle/>
                    <a:p>
                      <a:r>
                        <a:rPr lang="en-US" sz="2400" b="1" dirty="0" smtClean="0"/>
                        <a:t>Definition</a:t>
                      </a:r>
                    </a:p>
                    <a:p>
                      <a:endParaRPr lang="en-US" sz="2400" b="1" dirty="0" smtClean="0"/>
                    </a:p>
                    <a:p>
                      <a:r>
                        <a:rPr lang="en-US" sz="2200" b="0" dirty="0" smtClean="0"/>
                        <a:t>a place where students meet to learn</a:t>
                      </a:r>
                    </a:p>
                    <a:p>
                      <a:endParaRPr lang="en-US" dirty="0" smtClean="0"/>
                    </a:p>
                  </a:txBody>
                  <a:tcPr/>
                </a:tc>
                <a:tc>
                  <a:txBody>
                    <a:bodyPr/>
                    <a:lstStyle/>
                    <a:p>
                      <a:pPr algn="r"/>
                      <a:r>
                        <a:rPr lang="en-US" sz="2400" dirty="0" smtClean="0"/>
                        <a:t>Characteristics</a:t>
                      </a:r>
                    </a:p>
                    <a:p>
                      <a:pPr marL="177800" indent="-177800">
                        <a:spcBef>
                          <a:spcPts val="0"/>
                        </a:spcBef>
                        <a:buFont typeface="Arial" charset="0"/>
                        <a:buChar char="•"/>
                        <a:tabLst/>
                      </a:pPr>
                      <a:r>
                        <a:rPr lang="en-US" sz="2200" b="0" dirty="0" smtClean="0"/>
                        <a:t>Filled with desks</a:t>
                      </a:r>
                      <a:r>
                        <a:rPr lang="en-US" sz="2200" b="0" baseline="0" dirty="0" smtClean="0"/>
                        <a:t> (or tables and chairs)</a:t>
                      </a:r>
                      <a:endParaRPr lang="en-US" sz="2200" b="0" dirty="0" smtClean="0"/>
                    </a:p>
                    <a:p>
                      <a:pPr marL="177800" indent="-177800">
                        <a:spcBef>
                          <a:spcPts val="600"/>
                        </a:spcBef>
                        <a:buFont typeface="Arial" charset="0"/>
                        <a:buChar char="•"/>
                        <a:tabLst/>
                      </a:pPr>
                      <a:r>
                        <a:rPr lang="en-US" sz="2200" b="0" dirty="0" smtClean="0"/>
                        <a:t>Has</a:t>
                      </a:r>
                      <a:r>
                        <a:rPr lang="en-US" sz="2200" b="0" baseline="0" dirty="0" smtClean="0"/>
                        <a:t> learning materials</a:t>
                      </a:r>
                    </a:p>
                    <a:p>
                      <a:pPr marL="177800" indent="-177800">
                        <a:spcBef>
                          <a:spcPts val="600"/>
                        </a:spcBef>
                        <a:buFont typeface="Arial" charset="0"/>
                        <a:buChar char="•"/>
                        <a:tabLst/>
                      </a:pPr>
                      <a:r>
                        <a:rPr lang="en-US" sz="2200" b="0" baseline="0" dirty="0" smtClean="0"/>
                        <a:t>Board on the wall</a:t>
                      </a:r>
                    </a:p>
                    <a:p>
                      <a:pPr marL="177800" indent="-177800">
                        <a:spcBef>
                          <a:spcPts val="600"/>
                        </a:spcBef>
                        <a:buFont typeface="Arial" charset="0"/>
                        <a:buChar char="•"/>
                        <a:tabLst/>
                      </a:pPr>
                      <a:r>
                        <a:rPr lang="en-US" sz="2200" b="0" baseline="0" dirty="0" smtClean="0"/>
                        <a:t>Led by a teacher</a:t>
                      </a:r>
                    </a:p>
                  </a:txBody>
                  <a:tcPr/>
                </a:tc>
                <a:extLst>
                  <a:ext uri="{0D108BD9-81ED-4DB2-BD59-A6C34878D82A}">
                    <a16:rowId xmlns:a16="http://schemas.microsoft.com/office/drawing/2014/main" val="10000"/>
                  </a:ext>
                </a:extLst>
              </a:tr>
              <a:tr h="2653030">
                <a:tc>
                  <a:txBody>
                    <a:bodyPr/>
                    <a:lstStyle/>
                    <a:p>
                      <a:r>
                        <a:rPr lang="en-US" sz="2400" b="1" dirty="0" smtClean="0"/>
                        <a:t>Examples</a:t>
                      </a:r>
                      <a:endParaRPr lang="en-US" sz="1800" b="1" dirty="0" smtClean="0"/>
                    </a:p>
                    <a:p>
                      <a:pPr marL="242888" marR="0" indent="-242888" algn="l" defTabSz="914400" rtl="0" eaLnBrk="1" fontAlgn="auto" latinLnBrk="0" hangingPunct="1">
                        <a:lnSpc>
                          <a:spcPct val="100000"/>
                        </a:lnSpc>
                        <a:spcBef>
                          <a:spcPts val="600"/>
                        </a:spcBef>
                        <a:spcAft>
                          <a:spcPts val="0"/>
                        </a:spcAft>
                        <a:buClrTx/>
                        <a:buSzTx/>
                        <a:buFont typeface="Arial" charset="0"/>
                        <a:buChar char="•"/>
                        <a:tabLst/>
                        <a:defRPr/>
                      </a:pPr>
                      <a:r>
                        <a:rPr lang="en-US" sz="2200" b="0" baseline="0" dirty="0" smtClean="0"/>
                        <a:t>Place where you had lessons for your driver’s license </a:t>
                      </a:r>
                    </a:p>
                    <a:p>
                      <a:pPr marL="242888" indent="-242888">
                        <a:spcBef>
                          <a:spcPts val="600"/>
                        </a:spcBef>
                        <a:buFont typeface="Arial" charset="0"/>
                        <a:buChar char="•"/>
                        <a:tabLst/>
                      </a:pPr>
                      <a:r>
                        <a:rPr lang="en-US" sz="2200" b="0" baseline="0" dirty="0" smtClean="0"/>
                        <a:t>Room where your children learn mathematics</a:t>
                      </a:r>
                    </a:p>
                    <a:p>
                      <a:pPr marL="242888" indent="-242888">
                        <a:spcBef>
                          <a:spcPts val="600"/>
                        </a:spcBef>
                        <a:buFont typeface="Arial" charset="0"/>
                        <a:buChar char="•"/>
                        <a:tabLst/>
                      </a:pPr>
                      <a:r>
                        <a:rPr lang="en-US" sz="2200" b="0" baseline="0" dirty="0" smtClean="0"/>
                        <a:t>Computer lab</a:t>
                      </a:r>
                    </a:p>
                  </a:txBody>
                  <a:tcPr/>
                </a:tc>
                <a:tc>
                  <a:txBody>
                    <a:bodyPr/>
                    <a:lstStyle/>
                    <a:p>
                      <a:pPr algn="r"/>
                      <a:r>
                        <a:rPr lang="en-US" sz="1800" b="1" dirty="0" smtClean="0"/>
                        <a:t>                             </a:t>
                      </a:r>
                      <a:r>
                        <a:rPr lang="en-US" sz="2400" b="1" dirty="0" smtClean="0"/>
                        <a:t>Non-Examples</a:t>
                      </a:r>
                    </a:p>
                    <a:p>
                      <a:pPr marL="242888" indent="-242888">
                        <a:spcBef>
                          <a:spcPts val="600"/>
                        </a:spcBef>
                        <a:buFont typeface="Arial" charset="0"/>
                        <a:buChar char="•"/>
                        <a:tabLst/>
                      </a:pPr>
                      <a:r>
                        <a:rPr lang="en-US" sz="2200" b="0" dirty="0" smtClean="0"/>
                        <a:t>Cafeteria</a:t>
                      </a:r>
                    </a:p>
                    <a:p>
                      <a:pPr marL="242888" indent="-242888">
                        <a:spcBef>
                          <a:spcPts val="600"/>
                        </a:spcBef>
                        <a:buFont typeface="Arial" charset="0"/>
                        <a:buChar char="•"/>
                        <a:tabLst/>
                      </a:pPr>
                      <a:r>
                        <a:rPr lang="en-US" sz="2200" b="0" dirty="0" smtClean="0"/>
                        <a:t>Front</a:t>
                      </a:r>
                      <a:r>
                        <a:rPr lang="en-US" sz="2200" b="1" baseline="0" dirty="0" smtClean="0"/>
                        <a:t> </a:t>
                      </a:r>
                      <a:r>
                        <a:rPr lang="en-US" sz="2200" b="0" baseline="0" dirty="0" smtClean="0"/>
                        <a:t>office</a:t>
                      </a:r>
                    </a:p>
                    <a:p>
                      <a:pPr marL="242888" indent="-242888">
                        <a:spcBef>
                          <a:spcPts val="600"/>
                        </a:spcBef>
                        <a:buFont typeface="Arial" charset="0"/>
                        <a:buChar char="•"/>
                        <a:tabLst/>
                      </a:pPr>
                      <a:r>
                        <a:rPr lang="en-US" sz="2200" b="0" baseline="0" dirty="0" smtClean="0"/>
                        <a:t>Playground</a:t>
                      </a:r>
                      <a:endParaRPr lang="en-US" sz="2200" b="0" dirty="0" smtClean="0"/>
                    </a:p>
                    <a:p>
                      <a:endParaRPr lang="en-US" sz="1800" b="0" baseline="0" dirty="0" smtClean="0"/>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5028089" y="3501659"/>
            <a:ext cx="2145599" cy="461665"/>
          </a:xfrm>
          <a:prstGeom prst="rect">
            <a:avLst/>
          </a:prstGeom>
          <a:solidFill>
            <a:schemeClr val="bg1"/>
          </a:solidFill>
          <a:ln>
            <a:solidFill>
              <a:schemeClr val="tx1"/>
            </a:solidFill>
          </a:ln>
        </p:spPr>
        <p:txBody>
          <a:bodyPr wrap="square" rtlCol="0">
            <a:spAutoFit/>
          </a:bodyPr>
          <a:lstStyle/>
          <a:p>
            <a:pPr algn="ctr"/>
            <a:r>
              <a:rPr lang="en-US" sz="2400" b="1" dirty="0"/>
              <a:t>c</a:t>
            </a:r>
            <a:r>
              <a:rPr lang="en-US" sz="2400" b="1" dirty="0"/>
              <a:t>lassroom</a:t>
            </a:r>
            <a:endParaRPr lang="en-US" sz="2400" b="1" dirty="0"/>
          </a:p>
        </p:txBody>
      </p:sp>
      <p:pic>
        <p:nvPicPr>
          <p:cNvPr id="3" name="Picture 2"/>
          <p:cNvPicPr>
            <a:picLocks noChangeAspect="1"/>
          </p:cNvPicPr>
          <p:nvPr/>
        </p:nvPicPr>
        <p:blipFill>
          <a:blip r:embed="rId3"/>
          <a:stretch>
            <a:fillRect/>
          </a:stretch>
        </p:blipFill>
        <p:spPr>
          <a:xfrm>
            <a:off x="4397830" y="5327039"/>
            <a:ext cx="1569151" cy="1046101"/>
          </a:xfrm>
          <a:prstGeom prst="rect">
            <a:avLst/>
          </a:prstGeom>
        </p:spPr>
      </p:pic>
      <p:pic>
        <p:nvPicPr>
          <p:cNvPr id="9" name="Picture 8"/>
          <p:cNvPicPr>
            <a:picLocks noChangeAspect="1"/>
          </p:cNvPicPr>
          <p:nvPr/>
        </p:nvPicPr>
        <p:blipFill rotWithShape="1">
          <a:blip r:embed="rId4"/>
          <a:srcRect l="8567"/>
          <a:stretch/>
        </p:blipFill>
        <p:spPr>
          <a:xfrm>
            <a:off x="7977655" y="4429874"/>
            <a:ext cx="2185066" cy="1794329"/>
          </a:xfrm>
          <a:prstGeom prst="rect">
            <a:avLst/>
          </a:prstGeom>
        </p:spPr>
      </p:pic>
    </p:spTree>
    <p:extLst>
      <p:ext uri="{BB962C8B-B14F-4D97-AF65-F5344CB8AC3E}">
        <p14:creationId xmlns:p14="http://schemas.microsoft.com/office/powerpoint/2010/main" val="2961111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16</a:t>
            </a:fld>
            <a:endParaRPr lang="en-US" dirty="0"/>
          </a:p>
        </p:txBody>
      </p:sp>
      <p:pic>
        <p:nvPicPr>
          <p:cNvPr id="3" name="Picture 2"/>
          <p:cNvPicPr>
            <a:picLocks noChangeAspect="1"/>
          </p:cNvPicPr>
          <p:nvPr/>
        </p:nvPicPr>
        <p:blipFill>
          <a:blip r:embed="rId3"/>
          <a:stretch>
            <a:fillRect/>
          </a:stretch>
        </p:blipFill>
        <p:spPr>
          <a:xfrm>
            <a:off x="2372569" y="175601"/>
            <a:ext cx="7560795" cy="6119906"/>
          </a:xfrm>
          <a:prstGeom prst="rect">
            <a:avLst/>
          </a:prstGeom>
        </p:spPr>
      </p:pic>
      <p:cxnSp>
        <p:nvCxnSpPr>
          <p:cNvPr id="5" name="Straight Arrow Connector 4"/>
          <p:cNvCxnSpPr/>
          <p:nvPr/>
        </p:nvCxnSpPr>
        <p:spPr>
          <a:xfrm>
            <a:off x="1852306" y="5817476"/>
            <a:ext cx="1355834" cy="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7124701" y="1861458"/>
            <a:ext cx="2661706" cy="376852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3404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37207"/>
            <a:ext cx="7772400" cy="905794"/>
          </a:xfrm>
        </p:spPr>
        <p:txBody>
          <a:bodyPr/>
          <a:lstStyle/>
          <a:p>
            <a:r>
              <a:rPr lang="en-US" dirty="0" err="1" smtClean="0"/>
              <a:t>Frayer</a:t>
            </a:r>
            <a:r>
              <a:rPr lang="en-US" dirty="0" smtClean="0"/>
              <a:t> Model Review</a:t>
            </a:r>
            <a:endParaRPr lang="en-US" dirty="0"/>
          </a:p>
        </p:txBody>
      </p:sp>
      <p:graphicFrame>
        <p:nvGraphicFramePr>
          <p:cNvPr id="5" name="Content Placeholder 3"/>
          <p:cNvGraphicFramePr>
            <a:graphicFrameLocks noGrp="1"/>
          </p:cNvGraphicFramePr>
          <p:nvPr>
            <p:ph idx="1"/>
            <p:extLst/>
          </p:nvPr>
        </p:nvGraphicFramePr>
        <p:xfrm>
          <a:off x="1981200" y="1371600"/>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smtClean="0"/>
                        <a:t>Definition</a:t>
                      </a:r>
                    </a:p>
                    <a:p>
                      <a:endParaRPr lang="en-US" sz="2400" b="1" dirty="0" smtClean="0"/>
                    </a:p>
                    <a:p>
                      <a:r>
                        <a:rPr lang="en-US" sz="1800" b="0" i="1" dirty="0" smtClean="0"/>
                        <a:t>What do you write here?</a:t>
                      </a:r>
                    </a:p>
                    <a:p>
                      <a:r>
                        <a:rPr lang="en-US" sz="1800" b="0" i="1" dirty="0" smtClean="0"/>
                        <a:t>How do you write</a:t>
                      </a:r>
                      <a:r>
                        <a:rPr lang="en-US" sz="1800" b="0" i="1" baseline="0" dirty="0" smtClean="0"/>
                        <a:t> </a:t>
                      </a:r>
                      <a:r>
                        <a:rPr lang="en-US" sz="1800" b="0" i="1" dirty="0" smtClean="0"/>
                        <a:t>it?</a:t>
                      </a:r>
                    </a:p>
                    <a:p>
                      <a:endParaRPr lang="en-US" i="1" dirty="0" smtClean="0"/>
                    </a:p>
                  </a:txBody>
                  <a:tcPr/>
                </a:tc>
                <a:tc>
                  <a:txBody>
                    <a:bodyPr/>
                    <a:lstStyle/>
                    <a:p>
                      <a:pPr algn="r"/>
                      <a:r>
                        <a:rPr lang="en-US" sz="2400" dirty="0" smtClean="0"/>
                        <a:t>Characteristics</a:t>
                      </a:r>
                    </a:p>
                    <a:p>
                      <a:endParaRPr lang="en-US" sz="2400" dirty="0" smtClean="0"/>
                    </a:p>
                    <a:p>
                      <a:r>
                        <a:rPr lang="en-US" sz="1800" b="0" i="1" dirty="0" smtClean="0"/>
                        <a:t>What do you write here?</a:t>
                      </a:r>
                    </a:p>
                    <a:p>
                      <a:r>
                        <a:rPr lang="en-US" sz="1800" b="0" i="1" dirty="0" smtClean="0"/>
                        <a:t>How</a:t>
                      </a:r>
                      <a:r>
                        <a:rPr lang="en-US" sz="1800" b="0" i="1" baseline="0" dirty="0" smtClean="0"/>
                        <a:t> do you know what they are?</a:t>
                      </a:r>
                      <a:endParaRPr lang="en-US" sz="1800" b="0" i="1" dirty="0"/>
                    </a:p>
                  </a:txBody>
                  <a:tcPr/>
                </a:tc>
                <a:extLst>
                  <a:ext uri="{0D108BD9-81ED-4DB2-BD59-A6C34878D82A}">
                    <a16:rowId xmlns:a16="http://schemas.microsoft.com/office/drawing/2014/main" val="10000"/>
                  </a:ext>
                </a:extLst>
              </a:tr>
              <a:tr h="2324100">
                <a:tc>
                  <a:txBody>
                    <a:bodyPr/>
                    <a:lstStyle/>
                    <a:p>
                      <a:r>
                        <a:rPr lang="en-US" sz="2400" b="1" dirty="0" smtClean="0"/>
                        <a:t>Examples</a:t>
                      </a:r>
                    </a:p>
                    <a:p>
                      <a:endParaRPr lang="en-US" dirty="0" smtClean="0"/>
                    </a:p>
                    <a:p>
                      <a:r>
                        <a:rPr lang="en-US" i="1" dirty="0" smtClean="0"/>
                        <a:t>What do you write here?</a:t>
                      </a:r>
                    </a:p>
                    <a:p>
                      <a:r>
                        <a:rPr lang="en-US" i="1" dirty="0" smtClean="0"/>
                        <a:t>How do you know what they are?</a:t>
                      </a:r>
                    </a:p>
                    <a:p>
                      <a:r>
                        <a:rPr lang="en-US" i="1" dirty="0" smtClean="0"/>
                        <a:t>How many do you need?</a:t>
                      </a:r>
                      <a:endParaRPr lang="en-US" i="1" dirty="0"/>
                    </a:p>
                  </a:txBody>
                  <a:tcPr/>
                </a:tc>
                <a:tc>
                  <a:txBody>
                    <a:bodyPr/>
                    <a:lstStyle/>
                    <a:p>
                      <a:endParaRPr lang="en-US" sz="600" b="1" dirty="0" smtClean="0"/>
                    </a:p>
                    <a:p>
                      <a:pPr algn="r"/>
                      <a:r>
                        <a:rPr lang="en-US" sz="2400" b="1" dirty="0" smtClean="0"/>
                        <a:t>Non-Examples</a:t>
                      </a:r>
                    </a:p>
                    <a:p>
                      <a:endParaRPr lang="en-US" sz="1800" b="0" dirty="0" smtClean="0"/>
                    </a:p>
                    <a:p>
                      <a:r>
                        <a:rPr lang="en-US" i="1" dirty="0" smtClean="0"/>
                        <a:t>What do you write here?</a:t>
                      </a:r>
                    </a:p>
                    <a:p>
                      <a:r>
                        <a:rPr lang="en-US" i="1" dirty="0" smtClean="0"/>
                        <a:t>How do you know</a:t>
                      </a:r>
                      <a:r>
                        <a:rPr lang="en-US" i="1" baseline="0" dirty="0" smtClean="0"/>
                        <a:t> what they are</a:t>
                      </a:r>
                      <a:r>
                        <a:rPr lang="en-US" i="1" dirty="0" smtClean="0"/>
                        <a:t>?</a:t>
                      </a:r>
                    </a:p>
                    <a:p>
                      <a:r>
                        <a:rPr lang="en-US" i="1" dirty="0" smtClean="0"/>
                        <a:t>How many do you need?</a:t>
                      </a:r>
                    </a:p>
                    <a:p>
                      <a:endParaRPr lang="en-US" sz="1800" b="0" i="1" dirty="0"/>
                    </a:p>
                  </a:txBody>
                  <a:tcPr/>
                </a:tc>
                <a:extLst>
                  <a:ext uri="{0D108BD9-81ED-4DB2-BD59-A6C34878D82A}">
                    <a16:rowId xmlns:a16="http://schemas.microsoft.com/office/drawing/2014/main" val="10001"/>
                  </a:ext>
                </a:extLst>
              </a:tr>
            </a:tbl>
          </a:graphicData>
        </a:graphic>
      </p:graphicFrame>
      <p:sp>
        <p:nvSpPr>
          <p:cNvPr id="9" name="Slide Number Placeholder 8"/>
          <p:cNvSpPr>
            <a:spLocks noGrp="1"/>
          </p:cNvSpPr>
          <p:nvPr>
            <p:ph type="sldNum" sz="quarter" idx="12"/>
          </p:nvPr>
        </p:nvSpPr>
        <p:spPr/>
        <p:txBody>
          <a:bodyPr/>
          <a:lstStyle/>
          <a:p>
            <a:fld id="{B6D9322F-919B-430E-8C7B-7E9CB07654DF}" type="slidenum">
              <a:rPr lang="en-US" smtClean="0"/>
              <a:t>17</a:t>
            </a:fld>
            <a:endParaRPr lang="en-US"/>
          </a:p>
        </p:txBody>
      </p:sp>
      <p:sp>
        <p:nvSpPr>
          <p:cNvPr id="6" name="TextBox 5"/>
          <p:cNvSpPr txBox="1"/>
          <p:nvPr/>
        </p:nvSpPr>
        <p:spPr>
          <a:xfrm>
            <a:off x="4671057" y="3464868"/>
            <a:ext cx="2849887" cy="461665"/>
          </a:xfrm>
          <a:prstGeom prst="rect">
            <a:avLst/>
          </a:prstGeom>
          <a:solidFill>
            <a:schemeClr val="bg1"/>
          </a:solidFill>
        </p:spPr>
        <p:txBody>
          <a:bodyPr wrap="square" rtlCol="0">
            <a:spAutoFit/>
          </a:bodyPr>
          <a:lstStyle/>
          <a:p>
            <a:pPr algn="ctr"/>
            <a:r>
              <a:rPr lang="en-US" sz="2400" b="1" dirty="0"/>
              <a:t>v</a:t>
            </a:r>
            <a:r>
              <a:rPr lang="en-US" sz="2400" b="1" dirty="0"/>
              <a:t>ocabulary word</a:t>
            </a:r>
            <a:endParaRPr lang="en-US" sz="2400" b="1" dirty="0"/>
          </a:p>
        </p:txBody>
      </p:sp>
    </p:spTree>
    <p:extLst>
      <p:ext uri="{BB962C8B-B14F-4D97-AF65-F5344CB8AC3E}">
        <p14:creationId xmlns:p14="http://schemas.microsoft.com/office/powerpoint/2010/main" val="4430359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37207"/>
            <a:ext cx="7772400" cy="923379"/>
          </a:xfrm>
        </p:spPr>
        <p:txBody>
          <a:bodyPr/>
          <a:lstStyle/>
          <a:p>
            <a:r>
              <a:rPr lang="en-US" dirty="0" err="1" smtClean="0"/>
              <a:t>Frayer</a:t>
            </a:r>
            <a:r>
              <a:rPr lang="en-US" dirty="0" smtClean="0"/>
              <a:t> Model Review</a:t>
            </a:r>
            <a:endParaRPr lang="en-US" dirty="0"/>
          </a:p>
        </p:txBody>
      </p:sp>
      <p:graphicFrame>
        <p:nvGraphicFramePr>
          <p:cNvPr id="5" name="Content Placeholder 3"/>
          <p:cNvGraphicFramePr>
            <a:graphicFrameLocks noGrp="1"/>
          </p:cNvGraphicFramePr>
          <p:nvPr>
            <p:ph idx="1"/>
            <p:extLst/>
          </p:nvPr>
        </p:nvGraphicFramePr>
        <p:xfrm>
          <a:off x="1981200" y="1321636"/>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smtClean="0"/>
                        <a:t>Definition</a:t>
                      </a:r>
                    </a:p>
                    <a:p>
                      <a:endParaRPr lang="en-US" sz="2400" b="1" dirty="0" smtClean="0"/>
                    </a:p>
                    <a:p>
                      <a:r>
                        <a:rPr lang="en-US" sz="1800" b="0" i="1" dirty="0" smtClean="0"/>
                        <a:t>The meaning</a:t>
                      </a:r>
                      <a:r>
                        <a:rPr lang="en-US" sz="1800" b="0" i="1" baseline="0" dirty="0" smtClean="0"/>
                        <a:t> of the vocabulary word in your own words</a:t>
                      </a:r>
                      <a:endParaRPr lang="en-US" sz="1800" b="0" i="1" dirty="0" smtClean="0"/>
                    </a:p>
                    <a:p>
                      <a:endParaRPr lang="en-US" i="1" dirty="0" smtClean="0"/>
                    </a:p>
                  </a:txBody>
                  <a:tcPr/>
                </a:tc>
                <a:tc>
                  <a:txBody>
                    <a:bodyPr/>
                    <a:lstStyle/>
                    <a:p>
                      <a:pPr algn="r"/>
                      <a:r>
                        <a:rPr lang="en-US" sz="2400" dirty="0" smtClean="0"/>
                        <a:t>Characteristics</a:t>
                      </a:r>
                    </a:p>
                    <a:p>
                      <a:endParaRPr lang="en-US" sz="2400" dirty="0" smtClean="0"/>
                    </a:p>
                    <a:p>
                      <a:r>
                        <a:rPr lang="en-US" sz="1800" b="0" i="1" dirty="0" smtClean="0"/>
                        <a:t>The</a:t>
                      </a:r>
                      <a:r>
                        <a:rPr lang="en-US" sz="1800" b="0" i="1" baseline="0" dirty="0" smtClean="0"/>
                        <a:t> special parts and ideas about this word that make it different from other words that are like it</a:t>
                      </a:r>
                      <a:endParaRPr lang="en-US" sz="1800" b="0" i="1" dirty="0"/>
                    </a:p>
                  </a:txBody>
                  <a:tcPr/>
                </a:tc>
                <a:extLst>
                  <a:ext uri="{0D108BD9-81ED-4DB2-BD59-A6C34878D82A}">
                    <a16:rowId xmlns:a16="http://schemas.microsoft.com/office/drawing/2014/main" val="10000"/>
                  </a:ext>
                </a:extLst>
              </a:tr>
              <a:tr h="2324100">
                <a:tc>
                  <a:txBody>
                    <a:bodyPr/>
                    <a:lstStyle/>
                    <a:p>
                      <a:r>
                        <a:rPr lang="en-US" sz="2400" b="1" dirty="0" smtClean="0"/>
                        <a:t>Examples</a:t>
                      </a:r>
                    </a:p>
                    <a:p>
                      <a:endParaRPr lang="en-US" dirty="0" smtClean="0"/>
                    </a:p>
                    <a:p>
                      <a:r>
                        <a:rPr lang="en-US" i="1" dirty="0" smtClean="0"/>
                        <a:t>Words</a:t>
                      </a:r>
                      <a:r>
                        <a:rPr lang="en-US" i="1" baseline="0" dirty="0" smtClean="0"/>
                        <a:t> and</a:t>
                      </a:r>
                      <a:r>
                        <a:rPr lang="en-US" i="1" dirty="0" smtClean="0"/>
                        <a:t> pictures that have</a:t>
                      </a:r>
                      <a:r>
                        <a:rPr lang="en-US" i="1" baseline="0" dirty="0" smtClean="0"/>
                        <a:t> all of the characteristics of the vocabulary word</a:t>
                      </a:r>
                      <a:endParaRPr lang="en-US" i="1" dirty="0"/>
                    </a:p>
                  </a:txBody>
                  <a:tcPr/>
                </a:tc>
                <a:tc>
                  <a:txBody>
                    <a:bodyPr/>
                    <a:lstStyle/>
                    <a:p>
                      <a:pPr algn="r">
                        <a:spcBef>
                          <a:spcPts val="1200"/>
                        </a:spcBef>
                      </a:pPr>
                      <a:r>
                        <a:rPr lang="en-US" sz="2400" b="1" dirty="0" smtClean="0"/>
                        <a:t>Non-Examples</a:t>
                      </a:r>
                    </a:p>
                    <a:p>
                      <a:endParaRPr lang="en-US" sz="1800" b="0" dirty="0" smtClean="0"/>
                    </a:p>
                    <a:p>
                      <a:pPr marL="0" indent="0">
                        <a:tabLst>
                          <a:tab pos="3646488" algn="l"/>
                        </a:tabLst>
                      </a:pPr>
                      <a:r>
                        <a:rPr lang="en-US" i="1" dirty="0" smtClean="0"/>
                        <a:t>Words</a:t>
                      </a:r>
                      <a:r>
                        <a:rPr lang="en-US" i="1" baseline="0" dirty="0" smtClean="0"/>
                        <a:t> and</a:t>
                      </a:r>
                      <a:r>
                        <a:rPr lang="en-US" i="1" dirty="0" smtClean="0"/>
                        <a:t> pictures that are really close to but not quite the same thing as the vocabulary word</a:t>
                      </a:r>
                      <a:endParaRPr lang="en-US" sz="1800" b="0" i="1" dirty="0"/>
                    </a:p>
                  </a:txBody>
                  <a:tcPr/>
                </a:tc>
                <a:extLst>
                  <a:ext uri="{0D108BD9-81ED-4DB2-BD59-A6C34878D82A}">
                    <a16:rowId xmlns:a16="http://schemas.microsoft.com/office/drawing/2014/main" val="10001"/>
                  </a:ext>
                </a:extLst>
              </a:tr>
            </a:tbl>
          </a:graphicData>
        </a:graphic>
      </p:graphicFrame>
      <p:sp>
        <p:nvSpPr>
          <p:cNvPr id="9" name="Slide Number Placeholder 8"/>
          <p:cNvSpPr>
            <a:spLocks noGrp="1"/>
          </p:cNvSpPr>
          <p:nvPr>
            <p:ph type="sldNum" sz="quarter" idx="12"/>
          </p:nvPr>
        </p:nvSpPr>
        <p:spPr/>
        <p:txBody>
          <a:bodyPr/>
          <a:lstStyle/>
          <a:p>
            <a:fld id="{B6D9322F-919B-430E-8C7B-7E9CB07654DF}" type="slidenum">
              <a:rPr lang="en-US" smtClean="0"/>
              <a:t>18</a:t>
            </a:fld>
            <a:endParaRPr lang="en-US"/>
          </a:p>
        </p:txBody>
      </p:sp>
      <p:sp>
        <p:nvSpPr>
          <p:cNvPr id="6" name="TextBox 5"/>
          <p:cNvSpPr txBox="1"/>
          <p:nvPr/>
        </p:nvSpPr>
        <p:spPr>
          <a:xfrm>
            <a:off x="4671057" y="3456814"/>
            <a:ext cx="2849887" cy="461665"/>
          </a:xfrm>
          <a:prstGeom prst="rect">
            <a:avLst/>
          </a:prstGeom>
          <a:solidFill>
            <a:schemeClr val="bg1"/>
          </a:solidFill>
        </p:spPr>
        <p:txBody>
          <a:bodyPr wrap="square" rtlCol="0">
            <a:spAutoFit/>
          </a:bodyPr>
          <a:lstStyle/>
          <a:p>
            <a:pPr algn="ctr"/>
            <a:r>
              <a:rPr lang="en-US" sz="2400" b="1" dirty="0"/>
              <a:t>v</a:t>
            </a:r>
            <a:r>
              <a:rPr lang="en-US" sz="2400" b="1" dirty="0"/>
              <a:t>ocabulary word</a:t>
            </a:r>
            <a:endParaRPr lang="en-US" sz="2400" b="1" dirty="0"/>
          </a:p>
        </p:txBody>
      </p:sp>
    </p:spTree>
    <p:extLst>
      <p:ext uri="{BB962C8B-B14F-4D97-AF65-F5344CB8AC3E}">
        <p14:creationId xmlns:p14="http://schemas.microsoft.com/office/powerpoint/2010/main" val="6967313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5074920"/>
            <a:ext cx="7584948" cy="1231287"/>
          </a:xfrm>
        </p:spPr>
        <p:txBody>
          <a:bodyPr/>
          <a:lstStyle/>
          <a:p>
            <a:pPr algn="ctr"/>
            <a:r>
              <a:rPr lang="en-US" sz="6600" dirty="0"/>
              <a:t>Questions?</a:t>
            </a:r>
            <a:endParaRPr lang="en-US" sz="6600"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pic>
        <p:nvPicPr>
          <p:cNvPr id="7" name="Picture 6"/>
          <p:cNvPicPr>
            <a:picLocks noChangeAspect="1"/>
          </p:cNvPicPr>
          <p:nvPr/>
        </p:nvPicPr>
        <p:blipFill rotWithShape="1">
          <a:blip r:embed="rId3">
            <a:extLst/>
          </a:blip>
          <a:srcRect r="9921"/>
          <a:stretch/>
        </p:blipFill>
        <p:spPr>
          <a:xfrm>
            <a:off x="3705238" y="1"/>
            <a:ext cx="4868392" cy="4854387"/>
          </a:xfrm>
          <a:prstGeom prst="rect">
            <a:avLst/>
          </a:prstGeom>
        </p:spPr>
      </p:pic>
    </p:spTree>
    <p:extLst>
      <p:ext uri="{BB962C8B-B14F-4D97-AF65-F5344CB8AC3E}">
        <p14:creationId xmlns:p14="http://schemas.microsoft.com/office/powerpoint/2010/main" val="2482455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2346960" y="2270277"/>
            <a:ext cx="7721950" cy="3183467"/>
          </a:xfrm>
        </p:spPr>
        <p:txBody>
          <a:bodyPr>
            <a:normAutofit/>
          </a:bodyPr>
          <a:lstStyle/>
          <a:p>
            <a:r>
              <a:rPr lang="en-US" dirty="0" smtClean="0"/>
              <a:t>What are the kinds of vocabulary words older readers must learn in their classes and read in their textbooks?</a:t>
            </a:r>
          </a:p>
          <a:p>
            <a:r>
              <a:rPr lang="en-US" dirty="0" smtClean="0"/>
              <a:t>How can we learn what these vocabulary words mean and how we can use them?</a:t>
            </a:r>
          </a:p>
          <a:p>
            <a:r>
              <a:rPr lang="en-US" dirty="0" smtClean="0"/>
              <a:t>How can you assist </a:t>
            </a:r>
            <a:r>
              <a:rPr lang="en-US" dirty="0"/>
              <a:t>your middle school student </a:t>
            </a:r>
            <a:r>
              <a:rPr lang="en-US" dirty="0" smtClean="0"/>
              <a:t>in reading </a:t>
            </a:r>
            <a:r>
              <a:rPr lang="en-US" dirty="0"/>
              <a:t>and </a:t>
            </a:r>
            <a:r>
              <a:rPr lang="en-US" dirty="0" smtClean="0"/>
              <a:t>understanding schoolwork that has important </a:t>
            </a:r>
            <a:r>
              <a:rPr lang="en-US" dirty="0"/>
              <a:t>vocabulary </a:t>
            </a:r>
            <a:r>
              <a:rPr lang="en-US" dirty="0" smtClean="0"/>
              <a:t>words</a:t>
            </a:r>
            <a:r>
              <a:rPr lang="en-US" dirty="0"/>
              <a:t>?</a:t>
            </a:r>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3602868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184" y="542109"/>
            <a:ext cx="2400300" cy="3272244"/>
          </a:xfrm>
        </p:spPr>
        <p:txBody>
          <a:bodyPr>
            <a:noAutofit/>
          </a:bodyPr>
          <a:lstStyle/>
          <a:p>
            <a:r>
              <a:rPr lang="en-US" sz="5000" dirty="0"/>
              <a:t>What words do you need to know?</a:t>
            </a:r>
            <a:endParaRPr lang="en-US" sz="5000" dirty="0"/>
          </a:p>
        </p:txBody>
      </p:sp>
      <p:sp>
        <p:nvSpPr>
          <p:cNvPr id="6" name="Text Placeholder 5"/>
          <p:cNvSpPr>
            <a:spLocks noGrp="1"/>
          </p:cNvSpPr>
          <p:nvPr>
            <p:ph type="body" sz="half" idx="2"/>
          </p:nvPr>
        </p:nvSpPr>
        <p:spPr>
          <a:xfrm>
            <a:off x="750871" y="5692914"/>
            <a:ext cx="2400300" cy="949433"/>
          </a:xfrm>
        </p:spPr>
        <p:txBody>
          <a:bodyPr>
            <a:normAutofit lnSpcReduction="10000"/>
          </a:bodyPr>
          <a:lstStyle/>
          <a:p>
            <a:r>
              <a:rPr lang="en-US" sz="1300" dirty="0"/>
              <a:t>Note: Permission is granted to reproduce this reading worksheet for noncommercial use. Visit </a:t>
            </a:r>
            <a:r>
              <a:rPr lang="en-US" sz="1300" dirty="0" err="1"/>
              <a:t>www.elcivics.com</a:t>
            </a:r>
            <a:r>
              <a:rPr lang="en-US" sz="1300" dirty="0"/>
              <a:t> for more free ESL material. Enjoy!</a:t>
            </a:r>
          </a:p>
          <a:p>
            <a:endParaRPr lang="en-US" sz="1300" dirty="0"/>
          </a:p>
        </p:txBody>
      </p:sp>
      <p:sp>
        <p:nvSpPr>
          <p:cNvPr id="8" name="Slide Number Placeholder 7"/>
          <p:cNvSpPr>
            <a:spLocks noGrp="1"/>
          </p:cNvSpPr>
          <p:nvPr>
            <p:ph type="sldNum" sz="quarter" idx="12"/>
          </p:nvPr>
        </p:nvSpPr>
        <p:spPr/>
        <p:txBody>
          <a:bodyPr/>
          <a:lstStyle/>
          <a:p>
            <a:fld id="{6113E31D-E2AB-40D1-8B51-AFA5AFEF393A}" type="slidenum">
              <a:rPr lang="en-US" smtClean="0"/>
              <a:t>3</a:t>
            </a:fld>
            <a:endParaRPr lang="en-US" dirty="0"/>
          </a:p>
        </p:txBody>
      </p:sp>
      <p:pic>
        <p:nvPicPr>
          <p:cNvPr id="4" name="Picture 3"/>
          <p:cNvPicPr>
            <a:picLocks noChangeAspect="1"/>
          </p:cNvPicPr>
          <p:nvPr/>
        </p:nvPicPr>
        <p:blipFill>
          <a:blip r:embed="rId3">
            <a:duotone>
              <a:prstClr val="black"/>
              <a:srgbClr val="D9C3A5">
                <a:tint val="50000"/>
                <a:satMod val="180000"/>
              </a:srgbClr>
            </a:duotone>
          </a:blip>
          <a:stretch>
            <a:fillRect/>
          </a:stretch>
        </p:blipFill>
        <p:spPr>
          <a:xfrm>
            <a:off x="5415157" y="139042"/>
            <a:ext cx="4518206" cy="63207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26578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1" y="286605"/>
            <a:ext cx="5404419" cy="1450757"/>
          </a:xfrm>
        </p:spPr>
        <p:txBody>
          <a:bodyPr>
            <a:normAutofit fontScale="90000"/>
          </a:bodyPr>
          <a:lstStyle/>
          <a:p>
            <a:r>
              <a:rPr lang="en-US" dirty="0"/>
              <a:t>What are the important vocabulary words?</a:t>
            </a:r>
            <a:endParaRPr lang="en-US" dirty="0"/>
          </a:p>
        </p:txBody>
      </p:sp>
      <p:sp>
        <p:nvSpPr>
          <p:cNvPr id="3" name="Content Placeholder 2"/>
          <p:cNvSpPr>
            <a:spLocks noGrp="1"/>
          </p:cNvSpPr>
          <p:nvPr>
            <p:ph idx="1"/>
          </p:nvPr>
        </p:nvSpPr>
        <p:spPr>
          <a:xfrm>
            <a:off x="2346960" y="2112579"/>
            <a:ext cx="7543800" cy="3756515"/>
          </a:xfrm>
        </p:spPr>
        <p:txBody>
          <a:bodyPr>
            <a:normAutofit/>
          </a:bodyPr>
          <a:lstStyle/>
          <a:p>
            <a:r>
              <a:rPr lang="en-US" dirty="0" smtClean="0"/>
              <a:t>New words that are repeated</a:t>
            </a:r>
          </a:p>
          <a:p>
            <a:endParaRPr lang="en-US" dirty="0" smtClean="0"/>
          </a:p>
          <a:p>
            <a:endParaRPr lang="en-US" dirty="0"/>
          </a:p>
          <a:p>
            <a:r>
              <a:rPr lang="en-US" dirty="0" smtClean="0"/>
              <a:t>Words connected to the main point of the passage</a:t>
            </a:r>
          </a:p>
          <a:p>
            <a:endParaRPr lang="en-US" dirty="0" smtClean="0"/>
          </a:p>
          <a:p>
            <a:endParaRPr lang="en-US" dirty="0"/>
          </a:p>
          <a:p>
            <a:r>
              <a:rPr lang="en-US" dirty="0" smtClean="0"/>
              <a:t>Bigger words for something you already know</a:t>
            </a:r>
          </a:p>
        </p:txBody>
      </p:sp>
      <p:sp>
        <p:nvSpPr>
          <p:cNvPr id="4" name="Slide Number Placeholder 3"/>
          <p:cNvSpPr>
            <a:spLocks noGrp="1"/>
          </p:cNvSpPr>
          <p:nvPr>
            <p:ph type="sldNum" sz="quarter" idx="12"/>
          </p:nvPr>
        </p:nvSpPr>
        <p:spPr/>
        <p:txBody>
          <a:bodyPr/>
          <a:lstStyle/>
          <a:p>
            <a:fld id="{6113E31D-E2AB-40D1-8B51-AFA5AFEF393A}" type="slidenum">
              <a:rPr lang="en-US" smtClean="0"/>
              <a:pPr/>
              <a:t>4</a:t>
            </a:fld>
            <a:endParaRPr lang="en-US" dirty="0"/>
          </a:p>
        </p:txBody>
      </p:sp>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8230477" y="521263"/>
            <a:ext cx="3121146" cy="4366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271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1" y="286605"/>
            <a:ext cx="5404419" cy="1450757"/>
          </a:xfrm>
        </p:spPr>
        <p:txBody>
          <a:bodyPr>
            <a:normAutofit fontScale="90000"/>
          </a:bodyPr>
          <a:lstStyle/>
          <a:p>
            <a:r>
              <a:rPr lang="en-US"/>
              <a:t>What are the important vocabulary words?</a:t>
            </a:r>
            <a:endParaRPr lang="en-US" dirty="0"/>
          </a:p>
        </p:txBody>
      </p:sp>
      <p:sp>
        <p:nvSpPr>
          <p:cNvPr id="3" name="Content Placeholder 2"/>
          <p:cNvSpPr>
            <a:spLocks noGrp="1"/>
          </p:cNvSpPr>
          <p:nvPr>
            <p:ph idx="1"/>
          </p:nvPr>
        </p:nvSpPr>
        <p:spPr>
          <a:xfrm>
            <a:off x="2346960" y="2112579"/>
            <a:ext cx="7543800" cy="3756515"/>
          </a:xfrm>
        </p:spPr>
        <p:txBody>
          <a:bodyPr>
            <a:normAutofit/>
          </a:bodyPr>
          <a:lstStyle/>
          <a:p>
            <a:r>
              <a:rPr lang="en-US" dirty="0" smtClean="0"/>
              <a:t>New words that are repeated</a:t>
            </a:r>
          </a:p>
          <a:p>
            <a:pPr lvl="1"/>
            <a:r>
              <a:rPr lang="en-US" sz="2200" dirty="0">
                <a:latin typeface="Bradley Hand" charset="0"/>
                <a:ea typeface="Bradley Hand" charset="0"/>
                <a:cs typeface="Bradley Hand" charset="0"/>
              </a:rPr>
              <a:t>Driver’s permit</a:t>
            </a:r>
          </a:p>
          <a:p>
            <a:endParaRPr lang="en-US" dirty="0"/>
          </a:p>
          <a:p>
            <a:r>
              <a:rPr lang="en-US" dirty="0" smtClean="0"/>
              <a:t>Words connected to the main point of the passage</a:t>
            </a:r>
          </a:p>
          <a:p>
            <a:pPr lvl="1"/>
            <a:r>
              <a:rPr lang="en-US" sz="2200" dirty="0">
                <a:latin typeface="Bradley Hand" charset="0"/>
                <a:ea typeface="Bradley Hand" charset="0"/>
                <a:cs typeface="Bradley Hand" charset="0"/>
              </a:rPr>
              <a:t>L</a:t>
            </a:r>
            <a:r>
              <a:rPr lang="en-US" sz="2200" dirty="0">
                <a:latin typeface="Bradley Hand" charset="0"/>
                <a:ea typeface="Bradley Hand" charset="0"/>
                <a:cs typeface="Bradley Hand" charset="0"/>
              </a:rPr>
              <a:t>icense </a:t>
            </a:r>
          </a:p>
          <a:p>
            <a:pPr lvl="1"/>
            <a:r>
              <a:rPr lang="en-US" sz="2200" dirty="0">
                <a:latin typeface="Bradley Hand" charset="0"/>
                <a:ea typeface="Bradley Hand" charset="0"/>
                <a:cs typeface="Bradley Hand" charset="0"/>
              </a:rPr>
              <a:t>Parallel parking</a:t>
            </a:r>
          </a:p>
          <a:p>
            <a:pPr lvl="1"/>
            <a:endParaRPr lang="en-US" dirty="0"/>
          </a:p>
          <a:p>
            <a:r>
              <a:rPr lang="en-US" dirty="0" smtClean="0"/>
              <a:t>Bigger words for something you already know</a:t>
            </a:r>
          </a:p>
          <a:p>
            <a:pPr lvl="1"/>
            <a:r>
              <a:rPr lang="en-US" sz="2200" dirty="0">
                <a:latin typeface="Bradley Hand" charset="0"/>
                <a:ea typeface="Bradley Hand" charset="0"/>
                <a:cs typeface="Bradley Hand" charset="0"/>
              </a:rPr>
              <a:t>N</a:t>
            </a:r>
            <a:r>
              <a:rPr lang="en-US" sz="2200" dirty="0">
                <a:latin typeface="Bradley Hand" charset="0"/>
                <a:ea typeface="Bradley Hand" charset="0"/>
                <a:cs typeface="Bradley Hand" charset="0"/>
              </a:rPr>
              <a:t>ervous</a:t>
            </a:r>
          </a:p>
        </p:txBody>
      </p:sp>
      <p:sp>
        <p:nvSpPr>
          <p:cNvPr id="4" name="Slide Number Placeholder 3"/>
          <p:cNvSpPr>
            <a:spLocks noGrp="1"/>
          </p:cNvSpPr>
          <p:nvPr>
            <p:ph type="sldNum" sz="quarter" idx="12"/>
          </p:nvPr>
        </p:nvSpPr>
        <p:spPr/>
        <p:txBody>
          <a:bodyPr/>
          <a:lstStyle/>
          <a:p>
            <a:fld id="{6113E31D-E2AB-40D1-8B51-AFA5AFEF393A}" type="slidenum">
              <a:rPr lang="en-US" smtClean="0"/>
              <a:pPr/>
              <a:t>5</a:t>
            </a:fld>
            <a:endParaRPr lang="en-US" dirty="0"/>
          </a:p>
        </p:txBody>
      </p:sp>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8601729" y="390635"/>
            <a:ext cx="2802178" cy="3920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stretch>
            <a:fillRect/>
          </a:stretch>
        </p:blipFill>
        <p:spPr>
          <a:xfrm rot="16200000">
            <a:off x="5641235" y="3212635"/>
            <a:ext cx="1225859" cy="2312942"/>
          </a:xfrm>
          <a:prstGeom prst="rect">
            <a:avLst/>
          </a:prstGeom>
        </p:spPr>
      </p:pic>
    </p:spTree>
    <p:extLst>
      <p:ext uri="{BB962C8B-B14F-4D97-AF65-F5344CB8AC3E}">
        <p14:creationId xmlns:p14="http://schemas.microsoft.com/office/powerpoint/2010/main" val="2817775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3" name="Picture 2"/>
          <p:cNvPicPr>
            <a:picLocks noChangeAspect="1"/>
          </p:cNvPicPr>
          <p:nvPr/>
        </p:nvPicPr>
        <p:blipFill>
          <a:blip r:embed="rId3"/>
          <a:stretch>
            <a:fillRect/>
          </a:stretch>
        </p:blipFill>
        <p:spPr>
          <a:xfrm>
            <a:off x="2372569" y="175601"/>
            <a:ext cx="7560795" cy="6119906"/>
          </a:xfrm>
          <a:prstGeom prst="rect">
            <a:avLst/>
          </a:prstGeom>
        </p:spPr>
      </p:pic>
      <p:sp>
        <p:nvSpPr>
          <p:cNvPr id="4" name="Oval 3"/>
          <p:cNvSpPr/>
          <p:nvPr/>
        </p:nvSpPr>
        <p:spPr>
          <a:xfrm>
            <a:off x="7124701" y="1861458"/>
            <a:ext cx="2661706" cy="376852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9288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635240" cy="1450757"/>
          </a:xfrm>
        </p:spPr>
        <p:txBody>
          <a:bodyPr>
            <a:normAutofit/>
          </a:bodyPr>
          <a:lstStyle/>
          <a:p>
            <a:pPr>
              <a:spcBef>
                <a:spcPts val="1200"/>
              </a:spcBef>
            </a:pPr>
            <a:r>
              <a:rPr lang="en-US" dirty="0" smtClean="0"/>
              <a:t>What is a </a:t>
            </a:r>
            <a:r>
              <a:rPr lang="en-US" dirty="0" err="1" smtClean="0"/>
              <a:t>Frayer</a:t>
            </a:r>
            <a:r>
              <a:rPr lang="en-US" dirty="0" smtClean="0"/>
              <a:t> model?</a:t>
            </a:r>
            <a:br>
              <a:rPr lang="en-US" dirty="0" smtClean="0"/>
            </a:br>
            <a:r>
              <a:rPr lang="en-US" sz="2500" dirty="0"/>
              <a:t>A kind </a:t>
            </a:r>
            <a:r>
              <a:rPr lang="en-US" sz="2500" dirty="0"/>
              <a:t>of picture to show different information about a </a:t>
            </a:r>
            <a:r>
              <a:rPr lang="en-US" sz="2500" dirty="0"/>
              <a:t>word</a:t>
            </a:r>
            <a:endParaRPr lang="en-US" sz="2500" dirty="0"/>
          </a:p>
        </p:txBody>
      </p:sp>
      <p:sp>
        <p:nvSpPr>
          <p:cNvPr id="4" name="Slide Number Placeholder 3"/>
          <p:cNvSpPr>
            <a:spLocks noGrp="1"/>
          </p:cNvSpPr>
          <p:nvPr>
            <p:ph type="sldNum" sz="quarter" idx="12"/>
          </p:nvPr>
        </p:nvSpPr>
        <p:spPr/>
        <p:txBody>
          <a:bodyPr/>
          <a:lstStyle/>
          <a:p>
            <a:fld id="{B6D9322F-919B-430E-8C7B-7E9CB07654DF}" type="slidenum">
              <a:rPr lang="en-US" smtClean="0"/>
              <a:t>7</a:t>
            </a:fld>
            <a:endParaRPr lang="en-US"/>
          </a:p>
        </p:txBody>
      </p:sp>
      <p:graphicFrame>
        <p:nvGraphicFramePr>
          <p:cNvPr id="5" name="Content Placeholder 3"/>
          <p:cNvGraphicFramePr>
            <a:graphicFrameLocks/>
          </p:cNvGraphicFramePr>
          <p:nvPr>
            <p:extLst/>
          </p:nvPr>
        </p:nvGraphicFramePr>
        <p:xfrm>
          <a:off x="2461261" y="1989852"/>
          <a:ext cx="7259682" cy="4131130"/>
        </p:xfrm>
        <a:graphic>
          <a:graphicData uri="http://schemas.openxmlformats.org/drawingml/2006/table">
            <a:tbl>
              <a:tblPr firstRow="1" bandRow="1">
                <a:tableStyleId>{5C22544A-7EE6-4342-B048-85BDC9FD1C3A}</a:tableStyleId>
              </a:tblPr>
              <a:tblGrid>
                <a:gridCol w="3629841">
                  <a:extLst>
                    <a:ext uri="{9D8B030D-6E8A-4147-A177-3AD203B41FA5}">
                      <a16:colId xmlns:a16="http://schemas.microsoft.com/office/drawing/2014/main" val="20000"/>
                    </a:ext>
                  </a:extLst>
                </a:gridCol>
                <a:gridCol w="3629841">
                  <a:extLst>
                    <a:ext uri="{9D8B030D-6E8A-4147-A177-3AD203B41FA5}">
                      <a16:colId xmlns:a16="http://schemas.microsoft.com/office/drawing/2014/main" val="20001"/>
                    </a:ext>
                  </a:extLst>
                </a:gridCol>
              </a:tblGrid>
              <a:tr h="2065565">
                <a:tc>
                  <a:txBody>
                    <a:bodyPr/>
                    <a:lstStyle/>
                    <a:p>
                      <a:r>
                        <a:rPr lang="en-US" sz="2400" b="1" dirty="0" smtClean="0"/>
                        <a:t>Definition</a:t>
                      </a:r>
                    </a:p>
                    <a:p>
                      <a:endParaRPr lang="en-US" dirty="0" smtClean="0"/>
                    </a:p>
                  </a:txBody>
                  <a:tcPr/>
                </a:tc>
                <a:tc>
                  <a:txBody>
                    <a:bodyPr/>
                    <a:lstStyle/>
                    <a:p>
                      <a:pPr algn="r"/>
                      <a:r>
                        <a:rPr lang="en-US" sz="2400" dirty="0" smtClean="0"/>
                        <a:t>Characteristics</a:t>
                      </a:r>
                      <a:endParaRPr lang="en-US" sz="2400" dirty="0"/>
                    </a:p>
                  </a:txBody>
                  <a:tcPr/>
                </a:tc>
                <a:extLst>
                  <a:ext uri="{0D108BD9-81ED-4DB2-BD59-A6C34878D82A}">
                    <a16:rowId xmlns:a16="http://schemas.microsoft.com/office/drawing/2014/main" val="10000"/>
                  </a:ext>
                </a:extLst>
              </a:tr>
              <a:tr h="2065565">
                <a:tc>
                  <a:txBody>
                    <a:bodyPr/>
                    <a:lstStyle/>
                    <a:p>
                      <a:r>
                        <a:rPr lang="en-US" sz="2400" b="1" dirty="0" smtClean="0"/>
                        <a:t>Examples</a:t>
                      </a:r>
                    </a:p>
                    <a:p>
                      <a:endParaRPr lang="en-US" dirty="0" smtClean="0"/>
                    </a:p>
                    <a:p>
                      <a:endParaRPr lang="en-US" dirty="0"/>
                    </a:p>
                  </a:txBody>
                  <a:tcPr/>
                </a:tc>
                <a:tc>
                  <a:txBody>
                    <a:bodyPr/>
                    <a:lstStyle/>
                    <a:p>
                      <a:pPr algn="r"/>
                      <a:r>
                        <a:rPr lang="en-US" sz="2400" b="1" dirty="0" smtClean="0"/>
                        <a:t>Non-Examples</a:t>
                      </a:r>
                      <a:endParaRPr lang="en-US" sz="2400" b="1" dirty="0"/>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4785852" y="3824585"/>
            <a:ext cx="2610500" cy="461665"/>
          </a:xfrm>
          <a:prstGeom prst="rect">
            <a:avLst/>
          </a:prstGeom>
          <a:solidFill>
            <a:schemeClr val="bg1"/>
          </a:solidFill>
        </p:spPr>
        <p:txBody>
          <a:bodyPr wrap="square" rtlCol="0">
            <a:spAutoFit/>
          </a:bodyPr>
          <a:lstStyle/>
          <a:p>
            <a:pPr algn="ctr"/>
            <a:r>
              <a:rPr lang="en-US" sz="2400" b="1" dirty="0"/>
              <a:t>v</a:t>
            </a:r>
            <a:r>
              <a:rPr lang="en-US" sz="2400" b="1" dirty="0" smtClean="0"/>
              <a:t>ocabulary word</a:t>
            </a:r>
            <a:endParaRPr lang="en-US" sz="2400" b="1" dirty="0"/>
          </a:p>
        </p:txBody>
      </p:sp>
    </p:spTree>
    <p:extLst>
      <p:ext uri="{BB962C8B-B14F-4D97-AF65-F5344CB8AC3E}">
        <p14:creationId xmlns:p14="http://schemas.microsoft.com/office/powerpoint/2010/main" val="24648179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46960" y="286605"/>
            <a:ext cx="7543800" cy="644125"/>
          </a:xfrm>
        </p:spPr>
        <p:txBody>
          <a:bodyPr>
            <a:normAutofit fontScale="90000"/>
          </a:bodyPr>
          <a:lstStyle/>
          <a:p>
            <a:r>
              <a:rPr lang="en-US" dirty="0" err="1" smtClean="0"/>
              <a:t>Frayer</a:t>
            </a:r>
            <a:r>
              <a:rPr lang="en-US" dirty="0" smtClean="0"/>
              <a:t> Model</a:t>
            </a:r>
            <a:endParaRPr lang="en-US" dirty="0"/>
          </a:p>
        </p:txBody>
      </p:sp>
      <p:graphicFrame>
        <p:nvGraphicFramePr>
          <p:cNvPr id="4" name="Content Placeholder 3"/>
          <p:cNvGraphicFramePr>
            <a:graphicFrameLocks noGrp="1"/>
          </p:cNvGraphicFramePr>
          <p:nvPr>
            <p:ph idx="1"/>
            <p:extLst/>
          </p:nvPr>
        </p:nvGraphicFramePr>
        <p:xfrm>
          <a:off x="2346960" y="1371157"/>
          <a:ext cx="7543800" cy="4648200"/>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2324100">
                <a:tc>
                  <a:txBody>
                    <a:bodyPr/>
                    <a:lstStyle/>
                    <a:p>
                      <a:r>
                        <a:rPr lang="en-US" sz="2400" b="1" dirty="0" smtClean="0"/>
                        <a:t>Definition</a:t>
                      </a:r>
                    </a:p>
                    <a:p>
                      <a:endParaRPr lang="en-US" dirty="0" smtClean="0"/>
                    </a:p>
                  </a:txBody>
                  <a:tcPr marL="83820" marR="83820"/>
                </a:tc>
                <a:tc>
                  <a:txBody>
                    <a:bodyPr/>
                    <a:lstStyle/>
                    <a:p>
                      <a:pPr algn="r"/>
                      <a:r>
                        <a:rPr lang="en-US" sz="2400" dirty="0" smtClean="0"/>
                        <a:t>Characteristics</a:t>
                      </a:r>
                      <a:endParaRPr lang="en-US" sz="2400" dirty="0"/>
                    </a:p>
                  </a:txBody>
                  <a:tcPr marL="83820" marR="83820"/>
                </a:tc>
                <a:extLst>
                  <a:ext uri="{0D108BD9-81ED-4DB2-BD59-A6C34878D82A}">
                    <a16:rowId xmlns:a16="http://schemas.microsoft.com/office/drawing/2014/main" val="10000"/>
                  </a:ext>
                </a:extLst>
              </a:tr>
              <a:tr h="2324100">
                <a:tc>
                  <a:txBody>
                    <a:bodyPr/>
                    <a:lstStyle/>
                    <a:p>
                      <a:r>
                        <a:rPr lang="en-US" sz="2400" b="1" dirty="0" smtClean="0"/>
                        <a:t>Examples</a:t>
                      </a:r>
                    </a:p>
                    <a:p>
                      <a:endParaRPr lang="en-US" dirty="0" smtClean="0"/>
                    </a:p>
                    <a:p>
                      <a:endParaRPr lang="en-US" dirty="0"/>
                    </a:p>
                  </a:txBody>
                  <a:tcPr marL="83820" marR="83820"/>
                </a:tc>
                <a:tc>
                  <a:txBody>
                    <a:bodyPr/>
                    <a:lstStyle/>
                    <a:p>
                      <a:pPr algn="r"/>
                      <a:r>
                        <a:rPr lang="en-US" sz="2400" b="1" dirty="0" smtClean="0"/>
                        <a:t>                     Non-Examples</a:t>
                      </a:r>
                      <a:endParaRPr lang="en-US" sz="2400" b="1" dirty="0"/>
                    </a:p>
                  </a:txBody>
                  <a:tcPr marL="83820" marR="83820"/>
                </a:tc>
                <a:extLst>
                  <a:ext uri="{0D108BD9-81ED-4DB2-BD59-A6C34878D82A}">
                    <a16:rowId xmlns:a16="http://schemas.microsoft.com/office/drawing/2014/main" val="10001"/>
                  </a:ext>
                </a:extLst>
              </a:tr>
            </a:tbl>
          </a:graphicData>
        </a:graphic>
      </p:graphicFrame>
      <p:sp>
        <p:nvSpPr>
          <p:cNvPr id="6" name="Slide Number Placeholder 5"/>
          <p:cNvSpPr>
            <a:spLocks noGrp="1"/>
          </p:cNvSpPr>
          <p:nvPr>
            <p:ph type="sldNum" sz="quarter" idx="12"/>
          </p:nvPr>
        </p:nvSpPr>
        <p:spPr/>
        <p:txBody>
          <a:bodyPr/>
          <a:lstStyle/>
          <a:p>
            <a:fld id="{B6D9322F-919B-430E-8C7B-7E9CB07654DF}" type="slidenum">
              <a:rPr lang="en-US" smtClean="0"/>
              <a:t>8</a:t>
            </a:fld>
            <a:endParaRPr lang="en-US"/>
          </a:p>
        </p:txBody>
      </p:sp>
      <p:sp>
        <p:nvSpPr>
          <p:cNvPr id="3" name="TextBox 2"/>
          <p:cNvSpPr txBox="1"/>
          <p:nvPr/>
        </p:nvSpPr>
        <p:spPr>
          <a:xfrm>
            <a:off x="4798803" y="3437995"/>
            <a:ext cx="2640114" cy="461665"/>
          </a:xfrm>
          <a:prstGeom prst="rect">
            <a:avLst/>
          </a:prstGeom>
          <a:solidFill>
            <a:schemeClr val="bg1"/>
          </a:solidFill>
        </p:spPr>
        <p:txBody>
          <a:bodyPr wrap="square" rtlCol="0">
            <a:spAutoFit/>
          </a:bodyPr>
          <a:lstStyle/>
          <a:p>
            <a:pPr algn="ctr"/>
            <a:r>
              <a:rPr lang="en-US" sz="2400" b="1" dirty="0"/>
              <a:t>v</a:t>
            </a:r>
            <a:r>
              <a:rPr lang="en-US" sz="2400" b="1" dirty="0"/>
              <a:t>ocabulary word</a:t>
            </a:r>
            <a:endParaRPr lang="en-US" sz="2400" b="1" dirty="0"/>
          </a:p>
        </p:txBody>
      </p:sp>
      <p:sp>
        <p:nvSpPr>
          <p:cNvPr id="5" name="Line Callout 1 4"/>
          <p:cNvSpPr/>
          <p:nvPr/>
        </p:nvSpPr>
        <p:spPr>
          <a:xfrm>
            <a:off x="3876332" y="1950164"/>
            <a:ext cx="3173506" cy="580912"/>
          </a:xfrm>
          <a:prstGeom prst="borderCallout1">
            <a:avLst>
              <a:gd name="adj1" fmla="val 103636"/>
              <a:gd name="adj2" fmla="val 50776"/>
              <a:gd name="adj3" fmla="val 262284"/>
              <a:gd name="adj4" fmla="val 70957"/>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Word you are trying to learn</a:t>
            </a:r>
            <a:endParaRPr lang="en-US" dirty="0"/>
          </a:p>
        </p:txBody>
      </p:sp>
    </p:spTree>
    <p:extLst>
      <p:ext uri="{BB962C8B-B14F-4D97-AF65-F5344CB8AC3E}">
        <p14:creationId xmlns:p14="http://schemas.microsoft.com/office/powerpoint/2010/main" val="1930030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315" y="269479"/>
            <a:ext cx="7772400" cy="730982"/>
          </a:xfrm>
        </p:spPr>
        <p:txBody>
          <a:bodyPr/>
          <a:lstStyle/>
          <a:p>
            <a:r>
              <a:rPr lang="en-US" dirty="0" err="1" smtClean="0"/>
              <a:t>Frayer</a:t>
            </a:r>
            <a:r>
              <a:rPr lang="en-US" dirty="0" smtClean="0"/>
              <a:t> Model</a:t>
            </a:r>
            <a:endParaRPr lang="en-US" dirty="0"/>
          </a:p>
        </p:txBody>
      </p:sp>
      <p:graphicFrame>
        <p:nvGraphicFramePr>
          <p:cNvPr id="4" name="Content Placeholder 3"/>
          <p:cNvGraphicFramePr>
            <a:graphicFrameLocks noGrp="1"/>
          </p:cNvGraphicFramePr>
          <p:nvPr>
            <p:ph idx="1"/>
            <p:extLst/>
          </p:nvPr>
        </p:nvGraphicFramePr>
        <p:xfrm>
          <a:off x="1981200" y="1600200"/>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smtClean="0"/>
                        <a:t>Definition</a:t>
                      </a:r>
                    </a:p>
                    <a:p>
                      <a:endParaRPr lang="en-US" dirty="0" smtClean="0"/>
                    </a:p>
                  </a:txBody>
                  <a:tcPr/>
                </a:tc>
                <a:tc>
                  <a:txBody>
                    <a:bodyPr/>
                    <a:lstStyle/>
                    <a:p>
                      <a:pPr algn="r"/>
                      <a:r>
                        <a:rPr lang="en-US" sz="2400" dirty="0" smtClean="0"/>
                        <a:t>                     Characteristics</a:t>
                      </a:r>
                      <a:endParaRPr lang="en-US" sz="2400" dirty="0"/>
                    </a:p>
                  </a:txBody>
                  <a:tcPr/>
                </a:tc>
                <a:extLst>
                  <a:ext uri="{0D108BD9-81ED-4DB2-BD59-A6C34878D82A}">
                    <a16:rowId xmlns:a16="http://schemas.microsoft.com/office/drawing/2014/main" val="10000"/>
                  </a:ext>
                </a:extLst>
              </a:tr>
              <a:tr h="2324100">
                <a:tc>
                  <a:txBody>
                    <a:bodyPr/>
                    <a:lstStyle/>
                    <a:p>
                      <a:r>
                        <a:rPr lang="en-US" sz="2400" b="1" dirty="0" smtClean="0"/>
                        <a:t>Examples</a:t>
                      </a:r>
                    </a:p>
                    <a:p>
                      <a:endParaRPr lang="en-US" dirty="0" smtClean="0"/>
                    </a:p>
                    <a:p>
                      <a:endParaRPr lang="en-US" dirty="0"/>
                    </a:p>
                  </a:txBody>
                  <a:tcPr/>
                </a:tc>
                <a:tc>
                  <a:txBody>
                    <a:bodyPr/>
                    <a:lstStyle/>
                    <a:p>
                      <a:pPr algn="r"/>
                      <a:r>
                        <a:rPr lang="en-US" sz="2400" b="1" dirty="0" smtClean="0"/>
                        <a:t>Non-Examples</a:t>
                      </a:r>
                      <a:endParaRPr lang="en-US" sz="2400" b="1" dirty="0"/>
                    </a:p>
                  </a:txBody>
                  <a:tcPr/>
                </a:tc>
                <a:extLst>
                  <a:ext uri="{0D108BD9-81ED-4DB2-BD59-A6C34878D82A}">
                    <a16:rowId xmlns:a16="http://schemas.microsoft.com/office/drawing/2014/main" val="10001"/>
                  </a:ext>
                </a:extLst>
              </a:tr>
            </a:tbl>
          </a:graphicData>
        </a:graphic>
      </p:graphicFrame>
      <p:sp>
        <p:nvSpPr>
          <p:cNvPr id="8" name="Slide Number Placeholder 7"/>
          <p:cNvSpPr>
            <a:spLocks noGrp="1"/>
          </p:cNvSpPr>
          <p:nvPr>
            <p:ph type="sldNum" sz="quarter" idx="12"/>
          </p:nvPr>
        </p:nvSpPr>
        <p:spPr/>
        <p:txBody>
          <a:bodyPr/>
          <a:lstStyle/>
          <a:p>
            <a:fld id="{B6D9322F-919B-430E-8C7B-7E9CB07654DF}" type="slidenum">
              <a:rPr lang="en-US" smtClean="0"/>
              <a:t>9</a:t>
            </a:fld>
            <a:endParaRPr lang="en-US"/>
          </a:p>
        </p:txBody>
      </p:sp>
      <p:sp>
        <p:nvSpPr>
          <p:cNvPr id="5" name="Line Callout 1 4"/>
          <p:cNvSpPr/>
          <p:nvPr/>
        </p:nvSpPr>
        <p:spPr>
          <a:xfrm>
            <a:off x="4585223" y="1032158"/>
            <a:ext cx="3064585" cy="1473667"/>
          </a:xfrm>
          <a:prstGeom prst="borderCallout1">
            <a:avLst>
              <a:gd name="adj1" fmla="val 47995"/>
              <a:gd name="adj2" fmla="val -600"/>
              <a:gd name="adj3" fmla="val 63796"/>
              <a:gd name="adj4" fmla="val -29647"/>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Write a meaning  of the word to show what you have learned so far. Put the definition in your own words.</a:t>
            </a:r>
            <a:endParaRPr lang="en-US" dirty="0"/>
          </a:p>
        </p:txBody>
      </p:sp>
      <p:sp>
        <p:nvSpPr>
          <p:cNvPr id="7" name="Oval 6"/>
          <p:cNvSpPr/>
          <p:nvPr/>
        </p:nvSpPr>
        <p:spPr>
          <a:xfrm>
            <a:off x="1792941" y="1376979"/>
            <a:ext cx="1893346" cy="1021976"/>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797458" y="3693468"/>
            <a:ext cx="2640114" cy="461665"/>
          </a:xfrm>
          <a:prstGeom prst="rect">
            <a:avLst/>
          </a:prstGeom>
          <a:solidFill>
            <a:schemeClr val="bg1"/>
          </a:solidFill>
        </p:spPr>
        <p:txBody>
          <a:bodyPr wrap="square" rtlCol="0">
            <a:spAutoFit/>
          </a:bodyPr>
          <a:lstStyle/>
          <a:p>
            <a:pPr algn="ctr"/>
            <a:r>
              <a:rPr lang="en-US" sz="2400" b="1" dirty="0"/>
              <a:t>v</a:t>
            </a:r>
            <a:r>
              <a:rPr lang="en-US" sz="2400" b="1" dirty="0"/>
              <a:t>ocabulary word</a:t>
            </a:r>
            <a:endParaRPr lang="en-US" sz="2400" b="1" dirty="0"/>
          </a:p>
        </p:txBody>
      </p:sp>
    </p:spTree>
    <p:extLst>
      <p:ext uri="{BB962C8B-B14F-4D97-AF65-F5344CB8AC3E}">
        <p14:creationId xmlns:p14="http://schemas.microsoft.com/office/powerpoint/2010/main" val="29348497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3</TotalTime>
  <Words>3227</Words>
  <Application>Microsoft Office PowerPoint</Application>
  <PresentationFormat>Widescreen</PresentationFormat>
  <Paragraphs>265</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Bradley Hand</vt:lpstr>
      <vt:lpstr>Calibri</vt:lpstr>
      <vt:lpstr>Calibri Light</vt:lpstr>
      <vt:lpstr>Retrospect</vt:lpstr>
      <vt:lpstr>How Can You Learn Important Vocabulary Words?</vt:lpstr>
      <vt:lpstr>Agenda</vt:lpstr>
      <vt:lpstr>What words do you need to know?</vt:lpstr>
      <vt:lpstr>What are the important vocabulary words?</vt:lpstr>
      <vt:lpstr>What are the important vocabulary words?</vt:lpstr>
      <vt:lpstr>PowerPoint Presentation</vt:lpstr>
      <vt:lpstr>What is a Frayer model? A kind of picture to show different information about a word</vt:lpstr>
      <vt:lpstr>Frayer Model</vt:lpstr>
      <vt:lpstr>Frayer Model</vt:lpstr>
      <vt:lpstr>Frayer Model</vt:lpstr>
      <vt:lpstr>Frayer Model</vt:lpstr>
      <vt:lpstr>Frayer Model</vt:lpstr>
      <vt:lpstr>Sample Frayer Model</vt:lpstr>
      <vt:lpstr>Frayer Model: Your Turn</vt:lpstr>
      <vt:lpstr>Frayer Model: Possible Answers</vt:lpstr>
      <vt:lpstr>PowerPoint Presentation</vt:lpstr>
      <vt:lpstr>Frayer Model Review</vt:lpstr>
      <vt:lpstr>Frayer Model Review</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Can You Learn Important Vocabulary Words?</dc:title>
  <dc:creator>Sarah Hughes</dc:creator>
  <cp:lastModifiedBy>Sarah Hughes</cp:lastModifiedBy>
  <cp:revision>1</cp:revision>
  <dcterms:created xsi:type="dcterms:W3CDTF">2019-10-02T23:08:45Z</dcterms:created>
  <dcterms:modified xsi:type="dcterms:W3CDTF">2019-10-02T23:12:15Z</dcterms:modified>
</cp:coreProperties>
</file>